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IBM Plex Sans Bold" charset="1" panose="020B0803050203000203"/>
      <p:regular r:id="rId19"/>
    </p:embeddedFont>
    <p:embeddedFont>
      <p:font typeface="IBM Plex Sans" charset="1" panose="020B05030502030002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31D58">
                <a:alpha val="100000"/>
              </a:srgbClr>
            </a:gs>
            <a:gs pos="50000">
              <a:srgbClr val="6A599F">
                <a:alpha val="100000"/>
              </a:srgbClr>
            </a:gs>
            <a:gs pos="100000">
              <a:srgbClr val="C6AFC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78639" y="4140755"/>
            <a:ext cx="7938177" cy="7422196"/>
          </a:xfrm>
          <a:custGeom>
            <a:avLst/>
            <a:gdLst/>
            <a:ahLst/>
            <a:cxnLst/>
            <a:rect r="r" b="b" t="t" l="l"/>
            <a:pathLst>
              <a:path h="7422196" w="7938177">
                <a:moveTo>
                  <a:pt x="0" y="0"/>
                </a:moveTo>
                <a:lnTo>
                  <a:pt x="7938177" y="0"/>
                </a:lnTo>
                <a:lnTo>
                  <a:pt x="7938177" y="7422196"/>
                </a:lnTo>
                <a:lnTo>
                  <a:pt x="0" y="7422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03745" y="3101330"/>
            <a:ext cx="3570142" cy="3624509"/>
          </a:xfrm>
          <a:custGeom>
            <a:avLst/>
            <a:gdLst/>
            <a:ahLst/>
            <a:cxnLst/>
            <a:rect r="r" b="b" t="t" l="l"/>
            <a:pathLst>
              <a:path h="3624509" w="3570142">
                <a:moveTo>
                  <a:pt x="0" y="0"/>
                </a:moveTo>
                <a:lnTo>
                  <a:pt x="3570141" y="0"/>
                </a:lnTo>
                <a:lnTo>
                  <a:pt x="3570141" y="3624510"/>
                </a:lnTo>
                <a:lnTo>
                  <a:pt x="0" y="36245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676796" y="-1650591"/>
            <a:ext cx="3165009" cy="3301183"/>
          </a:xfrm>
          <a:custGeom>
            <a:avLst/>
            <a:gdLst/>
            <a:ahLst/>
            <a:cxnLst/>
            <a:rect r="r" b="b" t="t" l="l"/>
            <a:pathLst>
              <a:path h="3301183" w="3165009">
                <a:moveTo>
                  <a:pt x="0" y="0"/>
                </a:moveTo>
                <a:lnTo>
                  <a:pt x="3165008" y="0"/>
                </a:lnTo>
                <a:lnTo>
                  <a:pt x="3165008" y="3301182"/>
                </a:lnTo>
                <a:lnTo>
                  <a:pt x="0" y="33011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294042" y="2578583"/>
            <a:ext cx="7538631" cy="5129833"/>
            <a:chOff x="0" y="0"/>
            <a:chExt cx="10051508" cy="683977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04775"/>
              <a:ext cx="10051508" cy="2333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200"/>
                </a:lnSpc>
              </a:pPr>
              <a:r>
                <a:rPr lang="en-US" sz="12000" b="true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Migratoor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135135"/>
              <a:ext cx="10051508" cy="3704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6"/>
                </a:lnSpc>
                <a:spcBef>
                  <a:spcPct val="0"/>
                </a:spcBef>
              </a:pPr>
              <a:r>
                <a:rPr lang="en-US" sz="3204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Migrate to Scroll L2 with Zero Overhead. Empower Your Project with vLayer's Time Travel and Scroll’s L1 State Reading Features, Make It Multichain With Chainlink CCIP.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8358328">
            <a:off x="6376350" y="4285719"/>
            <a:ext cx="706755" cy="706755"/>
          </a:xfrm>
          <a:custGeom>
            <a:avLst/>
            <a:gdLst/>
            <a:ahLst/>
            <a:cxnLst/>
            <a:rect r="r" b="b" t="t" l="l"/>
            <a:pathLst>
              <a:path h="706755" w="706755">
                <a:moveTo>
                  <a:pt x="0" y="0"/>
                </a:moveTo>
                <a:lnTo>
                  <a:pt x="706755" y="0"/>
                </a:lnTo>
                <a:lnTo>
                  <a:pt x="706755" y="706754"/>
                </a:lnTo>
                <a:lnTo>
                  <a:pt x="0" y="706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31D58">
                <a:alpha val="100000"/>
              </a:srgbClr>
            </a:gs>
            <a:gs pos="50000">
              <a:srgbClr val="6A599F">
                <a:alpha val="100000"/>
              </a:srgbClr>
            </a:gs>
            <a:gs pos="100000">
              <a:srgbClr val="A78BB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47466" y="131957"/>
            <a:ext cx="9953948" cy="9746871"/>
            <a:chOff x="0" y="0"/>
            <a:chExt cx="13271930" cy="129958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71930" cy="12995829"/>
            </a:xfrm>
            <a:custGeom>
              <a:avLst/>
              <a:gdLst/>
              <a:ahLst/>
              <a:cxnLst/>
              <a:rect r="r" b="b" t="t" l="l"/>
              <a:pathLst>
                <a:path h="12995829" w="13271930">
                  <a:moveTo>
                    <a:pt x="0" y="0"/>
                  </a:moveTo>
                  <a:lnTo>
                    <a:pt x="13271930" y="0"/>
                  </a:lnTo>
                  <a:lnTo>
                    <a:pt x="13271930" y="12995829"/>
                  </a:lnTo>
                  <a:lnTo>
                    <a:pt x="0" y="129958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613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3127194" y="5175134"/>
              <a:ext cx="7648931" cy="2540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766"/>
                </a:lnSpc>
                <a:spcBef>
                  <a:spcPct val="0"/>
                </a:spcBef>
              </a:pPr>
              <a:r>
                <a:rPr lang="en-US" b="true" sz="5547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Roll-up centric roadmap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95253"/>
            <a:ext cx="6258792" cy="4539382"/>
            <a:chOff x="0" y="0"/>
            <a:chExt cx="1648406" cy="11955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48406" cy="1195557"/>
            </a:xfrm>
            <a:custGeom>
              <a:avLst/>
              <a:gdLst/>
              <a:ahLst/>
              <a:cxnLst/>
              <a:rect r="r" b="b" t="t" l="l"/>
              <a:pathLst>
                <a:path h="1195557" w="1648406">
                  <a:moveTo>
                    <a:pt x="28450" y="0"/>
                  </a:moveTo>
                  <a:lnTo>
                    <a:pt x="1619956" y="0"/>
                  </a:lnTo>
                  <a:cubicBezTo>
                    <a:pt x="1627501" y="0"/>
                    <a:pt x="1634738" y="2997"/>
                    <a:pt x="1640073" y="8333"/>
                  </a:cubicBezTo>
                  <a:cubicBezTo>
                    <a:pt x="1645409" y="13668"/>
                    <a:pt x="1648406" y="20905"/>
                    <a:pt x="1648406" y="28450"/>
                  </a:cubicBezTo>
                  <a:lnTo>
                    <a:pt x="1648406" y="1167107"/>
                  </a:lnTo>
                  <a:cubicBezTo>
                    <a:pt x="1648406" y="1174653"/>
                    <a:pt x="1645409" y="1181889"/>
                    <a:pt x="1640073" y="1187224"/>
                  </a:cubicBezTo>
                  <a:cubicBezTo>
                    <a:pt x="1634738" y="1192560"/>
                    <a:pt x="1627501" y="1195557"/>
                    <a:pt x="1619956" y="1195557"/>
                  </a:cubicBezTo>
                  <a:lnTo>
                    <a:pt x="28450" y="1195557"/>
                  </a:lnTo>
                  <a:cubicBezTo>
                    <a:pt x="12738" y="1195557"/>
                    <a:pt x="0" y="1182820"/>
                    <a:pt x="0" y="1167107"/>
                  </a:cubicBezTo>
                  <a:lnTo>
                    <a:pt x="0" y="28450"/>
                  </a:lnTo>
                  <a:cubicBezTo>
                    <a:pt x="0" y="20905"/>
                    <a:pt x="2997" y="13668"/>
                    <a:pt x="8333" y="8333"/>
                  </a:cubicBezTo>
                  <a:cubicBezTo>
                    <a:pt x="13668" y="2997"/>
                    <a:pt x="20905" y="0"/>
                    <a:pt x="2845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B2A3E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48406" cy="1243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93207" y="995253"/>
            <a:ext cx="7566093" cy="4539382"/>
            <a:chOff x="0" y="0"/>
            <a:chExt cx="1992716" cy="11955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92716" cy="1195557"/>
            </a:xfrm>
            <a:custGeom>
              <a:avLst/>
              <a:gdLst/>
              <a:ahLst/>
              <a:cxnLst/>
              <a:rect r="r" b="b" t="t" l="l"/>
              <a:pathLst>
                <a:path h="1195557" w="1992716">
                  <a:moveTo>
                    <a:pt x="23534" y="0"/>
                  </a:moveTo>
                  <a:lnTo>
                    <a:pt x="1969181" y="0"/>
                  </a:lnTo>
                  <a:cubicBezTo>
                    <a:pt x="1982179" y="0"/>
                    <a:pt x="1992716" y="10537"/>
                    <a:pt x="1992716" y="23534"/>
                  </a:cubicBezTo>
                  <a:lnTo>
                    <a:pt x="1992716" y="1172023"/>
                  </a:lnTo>
                  <a:cubicBezTo>
                    <a:pt x="1992716" y="1185021"/>
                    <a:pt x="1982179" y="1195557"/>
                    <a:pt x="1969181" y="1195557"/>
                  </a:cubicBezTo>
                  <a:lnTo>
                    <a:pt x="23534" y="1195557"/>
                  </a:lnTo>
                  <a:cubicBezTo>
                    <a:pt x="10537" y="1195557"/>
                    <a:pt x="0" y="1185021"/>
                    <a:pt x="0" y="1172023"/>
                  </a:cubicBezTo>
                  <a:lnTo>
                    <a:pt x="0" y="23534"/>
                  </a:lnTo>
                  <a:cubicBezTo>
                    <a:pt x="0" y="10537"/>
                    <a:pt x="10537" y="0"/>
                    <a:pt x="23534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B2A3E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992716" cy="1243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87292" y="2621715"/>
            <a:ext cx="1291145" cy="129114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3CBE1"/>
            </a:solidFill>
            <a:ln w="38100" cap="sq">
              <a:solidFill>
                <a:srgbClr val="A3CBE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ERC20 Token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comunity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148748" y="1457572"/>
            <a:ext cx="1589087" cy="1291145"/>
            <a:chOff x="0" y="0"/>
            <a:chExt cx="100036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00360" cy="812800"/>
            </a:xfrm>
            <a:custGeom>
              <a:avLst/>
              <a:gdLst/>
              <a:ahLst/>
              <a:cxnLst/>
              <a:rect r="r" b="b" t="t" l="l"/>
              <a:pathLst>
                <a:path h="812800" w="1000360">
                  <a:moveTo>
                    <a:pt x="500180" y="0"/>
                  </a:moveTo>
                  <a:cubicBezTo>
                    <a:pt x="223938" y="0"/>
                    <a:pt x="0" y="181951"/>
                    <a:pt x="0" y="406400"/>
                  </a:cubicBezTo>
                  <a:cubicBezTo>
                    <a:pt x="0" y="630849"/>
                    <a:pt x="223938" y="812800"/>
                    <a:pt x="500180" y="812800"/>
                  </a:cubicBezTo>
                  <a:cubicBezTo>
                    <a:pt x="776422" y="812800"/>
                    <a:pt x="1000360" y="630849"/>
                    <a:pt x="1000360" y="406400"/>
                  </a:cubicBezTo>
                  <a:cubicBezTo>
                    <a:pt x="1000360" y="181951"/>
                    <a:pt x="776422" y="0"/>
                    <a:pt x="500180" y="0"/>
                  </a:cubicBezTo>
                  <a:close/>
                </a:path>
              </a:pathLst>
            </a:custGeom>
            <a:solidFill>
              <a:srgbClr val="A3CBE1"/>
            </a:solidFill>
            <a:ln w="38100" cap="sq">
              <a:solidFill>
                <a:srgbClr val="A3CBE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93784" y="47625"/>
              <a:ext cx="812793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Migrated</a:t>
              </a:r>
            </a:p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ERC20 Token</a:t>
              </a:r>
            </a:p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community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314129" y="3264944"/>
            <a:ext cx="1308249" cy="1291145"/>
            <a:chOff x="0" y="0"/>
            <a:chExt cx="823567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23567" cy="812800"/>
            </a:xfrm>
            <a:custGeom>
              <a:avLst/>
              <a:gdLst/>
              <a:ahLst/>
              <a:cxnLst/>
              <a:rect r="r" b="b" t="t" l="l"/>
              <a:pathLst>
                <a:path h="812800" w="823567">
                  <a:moveTo>
                    <a:pt x="411784" y="0"/>
                  </a:moveTo>
                  <a:cubicBezTo>
                    <a:pt x="184362" y="0"/>
                    <a:pt x="0" y="181951"/>
                    <a:pt x="0" y="406400"/>
                  </a:cubicBezTo>
                  <a:cubicBezTo>
                    <a:pt x="0" y="630849"/>
                    <a:pt x="184362" y="812800"/>
                    <a:pt x="411784" y="812800"/>
                  </a:cubicBezTo>
                  <a:cubicBezTo>
                    <a:pt x="639205" y="812800"/>
                    <a:pt x="823567" y="630849"/>
                    <a:pt x="823567" y="406400"/>
                  </a:cubicBezTo>
                  <a:cubicBezTo>
                    <a:pt x="823567" y="181951"/>
                    <a:pt x="639205" y="0"/>
                    <a:pt x="411784" y="0"/>
                  </a:cubicBezTo>
                  <a:close/>
                </a:path>
              </a:pathLst>
            </a:custGeom>
            <a:solidFill>
              <a:srgbClr val="A3CBE1"/>
            </a:solidFill>
            <a:ln w="38100" cap="sq">
              <a:solidFill>
                <a:srgbClr val="A3CBE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7209" y="47625"/>
              <a:ext cx="669148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Rewards Token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576715" y="1350115"/>
            <a:ext cx="1457936" cy="3793385"/>
            <a:chOff x="0" y="0"/>
            <a:chExt cx="731870" cy="190424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31870" cy="1904241"/>
            </a:xfrm>
            <a:custGeom>
              <a:avLst/>
              <a:gdLst/>
              <a:ahLst/>
              <a:cxnLst/>
              <a:rect r="r" b="b" t="t" l="l"/>
              <a:pathLst>
                <a:path h="1904241" w="731870">
                  <a:moveTo>
                    <a:pt x="84963" y="0"/>
                  </a:moveTo>
                  <a:lnTo>
                    <a:pt x="646906" y="0"/>
                  </a:lnTo>
                  <a:cubicBezTo>
                    <a:pt x="693830" y="0"/>
                    <a:pt x="731870" y="38039"/>
                    <a:pt x="731870" y="84963"/>
                  </a:cubicBezTo>
                  <a:lnTo>
                    <a:pt x="731870" y="1819278"/>
                  </a:lnTo>
                  <a:cubicBezTo>
                    <a:pt x="731870" y="1866202"/>
                    <a:pt x="693830" y="1904241"/>
                    <a:pt x="646906" y="1904241"/>
                  </a:cubicBezTo>
                  <a:lnTo>
                    <a:pt x="84963" y="1904241"/>
                  </a:lnTo>
                  <a:cubicBezTo>
                    <a:pt x="38039" y="1904241"/>
                    <a:pt x="0" y="1866202"/>
                    <a:pt x="0" y="1819278"/>
                  </a:cubicBezTo>
                  <a:lnTo>
                    <a:pt x="0" y="84963"/>
                  </a:lnTo>
                  <a:cubicBezTo>
                    <a:pt x="0" y="38039"/>
                    <a:pt x="38039" y="0"/>
                    <a:pt x="84963" y="0"/>
                  </a:cubicBezTo>
                  <a:close/>
                </a:path>
              </a:pathLst>
            </a:custGeom>
            <a:solidFill>
              <a:srgbClr val="7862BB"/>
            </a:solidFill>
            <a:ln w="38100" cap="sq">
              <a:solidFill>
                <a:srgbClr val="715B8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731870" cy="1951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L1 Bridging 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Contract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073269" y="1339374"/>
            <a:ext cx="1457936" cy="3851139"/>
            <a:chOff x="0" y="0"/>
            <a:chExt cx="731870" cy="193323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31870" cy="1933233"/>
            </a:xfrm>
            <a:custGeom>
              <a:avLst/>
              <a:gdLst/>
              <a:ahLst/>
              <a:cxnLst/>
              <a:rect r="r" b="b" t="t" l="l"/>
              <a:pathLst>
                <a:path h="1933233" w="731870">
                  <a:moveTo>
                    <a:pt x="84963" y="0"/>
                  </a:moveTo>
                  <a:lnTo>
                    <a:pt x="646906" y="0"/>
                  </a:lnTo>
                  <a:cubicBezTo>
                    <a:pt x="693830" y="0"/>
                    <a:pt x="731870" y="38039"/>
                    <a:pt x="731870" y="84963"/>
                  </a:cubicBezTo>
                  <a:lnTo>
                    <a:pt x="731870" y="1848270"/>
                  </a:lnTo>
                  <a:cubicBezTo>
                    <a:pt x="731870" y="1895194"/>
                    <a:pt x="693830" y="1933233"/>
                    <a:pt x="646906" y="1933233"/>
                  </a:cubicBezTo>
                  <a:lnTo>
                    <a:pt x="84963" y="1933233"/>
                  </a:lnTo>
                  <a:cubicBezTo>
                    <a:pt x="38039" y="1933233"/>
                    <a:pt x="0" y="1895194"/>
                    <a:pt x="0" y="1848270"/>
                  </a:cubicBezTo>
                  <a:lnTo>
                    <a:pt x="0" y="84963"/>
                  </a:lnTo>
                  <a:cubicBezTo>
                    <a:pt x="0" y="38039"/>
                    <a:pt x="38039" y="0"/>
                    <a:pt x="84963" y="0"/>
                  </a:cubicBezTo>
                  <a:close/>
                </a:path>
              </a:pathLst>
            </a:custGeom>
            <a:solidFill>
              <a:srgbClr val="7862BB"/>
            </a:solidFill>
            <a:ln w="38100" cap="sq">
              <a:solidFill>
                <a:srgbClr val="715B8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731870" cy="1980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L2 Bridging 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Contract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622003" y="4572000"/>
            <a:ext cx="2526745" cy="665413"/>
            <a:chOff x="0" y="0"/>
            <a:chExt cx="1268401" cy="33403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68401" cy="334031"/>
            </a:xfrm>
            <a:custGeom>
              <a:avLst/>
              <a:gdLst/>
              <a:ahLst/>
              <a:cxnLst/>
              <a:rect r="r" b="b" t="t" l="l"/>
              <a:pathLst>
                <a:path h="334031" w="1268401">
                  <a:moveTo>
                    <a:pt x="49024" y="0"/>
                  </a:moveTo>
                  <a:lnTo>
                    <a:pt x="1219377" y="0"/>
                  </a:lnTo>
                  <a:cubicBezTo>
                    <a:pt x="1246452" y="0"/>
                    <a:pt x="1268401" y="21949"/>
                    <a:pt x="1268401" y="49024"/>
                  </a:cubicBezTo>
                  <a:lnTo>
                    <a:pt x="1268401" y="285007"/>
                  </a:lnTo>
                  <a:cubicBezTo>
                    <a:pt x="1268401" y="298009"/>
                    <a:pt x="1263236" y="310478"/>
                    <a:pt x="1254042" y="319672"/>
                  </a:cubicBezTo>
                  <a:cubicBezTo>
                    <a:pt x="1244848" y="328866"/>
                    <a:pt x="1232379" y="334031"/>
                    <a:pt x="1219377" y="334031"/>
                  </a:cubicBezTo>
                  <a:lnTo>
                    <a:pt x="49024" y="334031"/>
                  </a:lnTo>
                  <a:cubicBezTo>
                    <a:pt x="36022" y="334031"/>
                    <a:pt x="23553" y="328866"/>
                    <a:pt x="14359" y="319672"/>
                  </a:cubicBezTo>
                  <a:cubicBezTo>
                    <a:pt x="5165" y="310478"/>
                    <a:pt x="0" y="298009"/>
                    <a:pt x="0" y="285007"/>
                  </a:cubicBezTo>
                  <a:lnTo>
                    <a:pt x="0" y="49024"/>
                  </a:lnTo>
                  <a:cubicBezTo>
                    <a:pt x="0" y="21949"/>
                    <a:pt x="21949" y="0"/>
                    <a:pt x="49024" y="0"/>
                  </a:cubicBezTo>
                  <a:close/>
                </a:path>
              </a:pathLst>
            </a:custGeom>
            <a:solidFill>
              <a:srgbClr val="7862BB"/>
            </a:solidFill>
            <a:ln w="38100" cap="sq">
              <a:solidFill>
                <a:srgbClr val="715B8D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268401" cy="372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Vlayer verifier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678437" y="2882860"/>
            <a:ext cx="2795217" cy="768855"/>
            <a:chOff x="0" y="0"/>
            <a:chExt cx="3726956" cy="1025140"/>
          </a:xfrm>
        </p:grpSpPr>
        <p:sp>
          <p:nvSpPr>
            <p:cNvPr name="AutoShape 27" id="27"/>
            <p:cNvSpPr/>
            <p:nvPr/>
          </p:nvSpPr>
          <p:spPr>
            <a:xfrm>
              <a:off x="473286" y="999740"/>
              <a:ext cx="2706116" cy="0"/>
            </a:xfrm>
            <a:prstGeom prst="line">
              <a:avLst/>
            </a:prstGeom>
            <a:ln cap="flat" w="50800">
              <a:solidFill>
                <a:srgbClr val="CCDD86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28" id="28"/>
            <p:cNvSpPr txBox="true"/>
            <p:nvPr/>
          </p:nvSpPr>
          <p:spPr>
            <a:xfrm rot="0">
              <a:off x="0" y="-28575"/>
              <a:ext cx="3726956" cy="7584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CCDD86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User creates bridge request</a:t>
              </a:r>
            </a:p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CCDD86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and locks amount of tokens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7566947" y="2643310"/>
            <a:ext cx="1937667" cy="0"/>
          </a:xfrm>
          <a:prstGeom prst="line">
            <a:avLst/>
          </a:prstGeom>
          <a:ln cap="flat" w="38100">
            <a:solidFill>
              <a:srgbClr val="CCDD86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 flipV="true">
            <a:off x="11531205" y="2621715"/>
            <a:ext cx="3782923" cy="261145"/>
          </a:xfrm>
          <a:prstGeom prst="line">
            <a:avLst/>
          </a:prstGeom>
          <a:ln cap="flat" w="38100">
            <a:solidFill>
              <a:srgbClr val="CCDD8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11531205" y="3264944"/>
            <a:ext cx="3782923" cy="645572"/>
          </a:xfrm>
          <a:prstGeom prst="line">
            <a:avLst/>
          </a:prstGeom>
          <a:ln cap="flat" w="38100">
            <a:solidFill>
              <a:srgbClr val="FDB74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>
            <a:off x="11531205" y="3912860"/>
            <a:ext cx="2354170" cy="659140"/>
          </a:xfrm>
          <a:prstGeom prst="line">
            <a:avLst/>
          </a:prstGeom>
          <a:ln cap="flat" w="38100">
            <a:solidFill>
              <a:srgbClr val="FDB74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TextBox 33" id="33"/>
          <p:cNvSpPr txBox="true"/>
          <p:nvPr/>
        </p:nvSpPr>
        <p:spPr>
          <a:xfrm rot="0">
            <a:off x="12014384" y="7268185"/>
            <a:ext cx="5230907" cy="927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5"/>
              </a:lnSpc>
              <a:spcBef>
                <a:spcPct val="0"/>
              </a:spcBef>
            </a:pPr>
            <a:r>
              <a:rPr lang="en-US" b="true" sz="5396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Implementation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250254" y="1146826"/>
            <a:ext cx="1362001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B2A3E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Sepolia L1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098694" y="1146826"/>
            <a:ext cx="178668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B2A3E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Sepolia Scroll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346112" y="1697746"/>
            <a:ext cx="2158502" cy="772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35"/>
              </a:lnSpc>
              <a:spcBef>
                <a:spcPct val="0"/>
              </a:spcBef>
            </a:pPr>
            <a:r>
              <a:rPr lang="en-US" sz="1453" strike="noStrike" u="none">
                <a:solidFill>
                  <a:srgbClr val="CCDD86"/>
                </a:solidFill>
                <a:latin typeface="IBM Plex Sans"/>
                <a:ea typeface="IBM Plex Sans"/>
                <a:cs typeface="IBM Plex Sans"/>
                <a:sym typeface="IBM Plex Sans"/>
              </a:rPr>
              <a:t>L1SLOAD ensures that the token has been locked on L1.</a:t>
            </a:r>
          </a:p>
        </p:txBody>
      </p:sp>
      <p:sp>
        <p:nvSpPr>
          <p:cNvPr name="TextBox 37" id="37"/>
          <p:cNvSpPr txBox="true"/>
          <p:nvPr/>
        </p:nvSpPr>
        <p:spPr>
          <a:xfrm rot="-289826">
            <a:off x="11525629" y="2100579"/>
            <a:ext cx="3607821" cy="51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5"/>
              </a:lnSpc>
            </a:pPr>
            <a:r>
              <a:rPr lang="en-US" sz="1453">
                <a:solidFill>
                  <a:srgbClr val="CCDD86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User migrates</a:t>
            </a:r>
            <a:r>
              <a:rPr lang="en-US" sz="1453">
                <a:solidFill>
                  <a:srgbClr val="CCDD86"/>
                </a:solidFill>
                <a:latin typeface="IBM Plex Sans"/>
                <a:ea typeface="IBM Plex Sans"/>
                <a:cs typeface="IBM Plex Sans"/>
                <a:sym typeface="IBM Plex Sans"/>
              </a:rPr>
              <a:t> token ERC20</a:t>
            </a:r>
          </a:p>
          <a:p>
            <a:pPr algn="ctr" marL="0" indent="0" lvl="0">
              <a:lnSpc>
                <a:spcPts val="2035"/>
              </a:lnSpc>
              <a:spcBef>
                <a:spcPct val="0"/>
              </a:spcBef>
            </a:pPr>
            <a:r>
              <a:rPr lang="en-US" sz="1453">
                <a:solidFill>
                  <a:srgbClr val="CCDD86"/>
                </a:solidFill>
                <a:latin typeface="IBM Plex Sans"/>
                <a:ea typeface="IBM Plex Sans"/>
                <a:cs typeface="IBM Plex Sans"/>
                <a:sym typeface="IBM Plex Sans"/>
              </a:rPr>
              <a:t>fresh tokens are minted on Scroll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028700" y="7334381"/>
            <a:ext cx="8681631" cy="1923919"/>
            <a:chOff x="0" y="0"/>
            <a:chExt cx="11575507" cy="2565225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11575507" cy="2565225"/>
              <a:chOff x="0" y="0"/>
              <a:chExt cx="2286520" cy="506711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2286520" cy="506711"/>
              </a:xfrm>
              <a:custGeom>
                <a:avLst/>
                <a:gdLst/>
                <a:ahLst/>
                <a:cxnLst/>
                <a:rect r="r" b="b" t="t" l="l"/>
                <a:pathLst>
                  <a:path h="506711" w="2286520">
                    <a:moveTo>
                      <a:pt x="20510" y="0"/>
                    </a:moveTo>
                    <a:lnTo>
                      <a:pt x="2266010" y="0"/>
                    </a:lnTo>
                    <a:cubicBezTo>
                      <a:pt x="2277337" y="0"/>
                      <a:pt x="2286520" y="9183"/>
                      <a:pt x="2286520" y="20510"/>
                    </a:cubicBezTo>
                    <a:lnTo>
                      <a:pt x="2286520" y="486201"/>
                    </a:lnTo>
                    <a:cubicBezTo>
                      <a:pt x="2286520" y="497528"/>
                      <a:pt x="2277337" y="506711"/>
                      <a:pt x="2266010" y="506711"/>
                    </a:cubicBezTo>
                    <a:lnTo>
                      <a:pt x="20510" y="506711"/>
                    </a:lnTo>
                    <a:cubicBezTo>
                      <a:pt x="9183" y="506711"/>
                      <a:pt x="0" y="497528"/>
                      <a:pt x="0" y="486201"/>
                    </a:cubicBezTo>
                    <a:lnTo>
                      <a:pt x="0" y="20510"/>
                    </a:lnTo>
                    <a:cubicBezTo>
                      <a:pt x="0" y="9183"/>
                      <a:pt x="9183" y="0"/>
                      <a:pt x="2051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B2A3E1"/>
                </a:solidFill>
                <a:prstDash val="solid"/>
                <a:round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2286520" cy="5543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Freeform 42" id="42"/>
            <p:cNvSpPr/>
            <p:nvPr/>
          </p:nvSpPr>
          <p:spPr>
            <a:xfrm flipH="false" flipV="false" rot="0">
              <a:off x="8108411" y="85453"/>
              <a:ext cx="2585865" cy="2394320"/>
            </a:xfrm>
            <a:custGeom>
              <a:avLst/>
              <a:gdLst/>
              <a:ahLst/>
              <a:cxnLst/>
              <a:rect r="r" b="b" t="t" l="l"/>
              <a:pathLst>
                <a:path h="2394320" w="2585865">
                  <a:moveTo>
                    <a:pt x="0" y="0"/>
                  </a:moveTo>
                  <a:lnTo>
                    <a:pt x="2585866" y="0"/>
                  </a:lnTo>
                  <a:lnTo>
                    <a:pt x="2585866" y="2394319"/>
                  </a:lnTo>
                  <a:lnTo>
                    <a:pt x="0" y="2394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43" id="43"/>
            <p:cNvSpPr txBox="true"/>
            <p:nvPr/>
          </p:nvSpPr>
          <p:spPr>
            <a:xfrm rot="0">
              <a:off x="908000" y="555391"/>
              <a:ext cx="6647872" cy="1416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5"/>
                </a:lnSpc>
                <a:spcBef>
                  <a:spcPct val="0"/>
                </a:spcBef>
              </a:pPr>
              <a:r>
                <a:rPr lang="en-US" sz="2053" strike="noStrike" u="none">
                  <a:solidFill>
                    <a:srgbClr val="FDB74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Off-chain Vlayer computation of the average user's holding balances during the rewards eligibility period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 flipV="true">
            <a:off x="8542620" y="5190513"/>
            <a:ext cx="2259617" cy="2143868"/>
          </a:xfrm>
          <a:prstGeom prst="line">
            <a:avLst/>
          </a:prstGeom>
          <a:ln cap="flat" w="38100">
            <a:solidFill>
              <a:srgbClr val="FDB74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5" id="45"/>
          <p:cNvSpPr/>
          <p:nvPr/>
        </p:nvSpPr>
        <p:spPr>
          <a:xfrm>
            <a:off x="2032864" y="5534635"/>
            <a:ext cx="5001787" cy="1799747"/>
          </a:xfrm>
          <a:prstGeom prst="line">
            <a:avLst/>
          </a:prstGeom>
          <a:ln cap="flat" w="38100">
            <a:solidFill>
              <a:srgbClr val="FDB74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6" id="46"/>
          <p:cNvSpPr txBox="true"/>
          <p:nvPr/>
        </p:nvSpPr>
        <p:spPr>
          <a:xfrm rot="0">
            <a:off x="15214356" y="8330599"/>
            <a:ext cx="2030935" cy="369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22"/>
              </a:lnSpc>
              <a:spcBef>
                <a:spcPct val="0"/>
              </a:spcBef>
            </a:pPr>
            <a:r>
              <a:rPr lang="en-US" sz="2158">
                <a:solidFill>
                  <a:srgbClr val="CCDD86"/>
                </a:solidFill>
                <a:latin typeface="IBM Plex Sans"/>
                <a:ea typeface="IBM Plex Sans"/>
                <a:cs typeface="IBM Plex Sans"/>
                <a:sym typeface="IBM Plex Sans"/>
              </a:rPr>
              <a:t>* Migration Flow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226897" y="8698043"/>
            <a:ext cx="5018393" cy="369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22"/>
              </a:lnSpc>
              <a:spcBef>
                <a:spcPct val="0"/>
              </a:spcBef>
            </a:pPr>
            <a:r>
              <a:rPr lang="en-US" sz="2158">
                <a:solidFill>
                  <a:srgbClr val="FDB74F"/>
                </a:solidFill>
                <a:latin typeface="IBM Plex Sans"/>
                <a:ea typeface="IBM Plex Sans"/>
                <a:cs typeface="IBM Plex Sans"/>
                <a:sym typeface="IBM Plex Sans"/>
              </a:rPr>
              <a:t>* Rewards calculation and retrieval Flow 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6376855" y="1203661"/>
            <a:ext cx="721959" cy="225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1"/>
              </a:lnSpc>
              <a:spcBef>
                <a:spcPct val="0"/>
              </a:spcBef>
            </a:pPr>
            <a:r>
              <a:rPr lang="en-US" sz="1322">
                <a:solidFill>
                  <a:srgbClr val="A3CBE1"/>
                </a:solidFill>
                <a:latin typeface="IBM Plex Sans"/>
                <a:ea typeface="IBM Plex Sans"/>
                <a:cs typeface="IBM Plex Sans"/>
                <a:sym typeface="IBM Plex Sans"/>
              </a:rPr>
              <a:t>CCIP CCT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03611" y="2316127"/>
            <a:ext cx="14280778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b="true" sz="750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 little bit more about Rewards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499534"/>
          </a:xfrm>
          <a:custGeom>
            <a:avLst/>
            <a:gdLst/>
            <a:ahLst/>
            <a:cxnLst/>
            <a:rect r="r" b="b" t="t" l="l"/>
            <a:pathLst>
              <a:path h="1499534" w="18288000">
                <a:moveTo>
                  <a:pt x="0" y="0"/>
                </a:moveTo>
                <a:lnTo>
                  <a:pt x="18288000" y="0"/>
                </a:lnTo>
                <a:lnTo>
                  <a:pt x="18288000" y="1499534"/>
                </a:lnTo>
                <a:lnTo>
                  <a:pt x="0" y="1499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4208" r="0" b="-405369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2003611" y="4525927"/>
            <a:ext cx="14280778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Rewards can be distributed in the same migrated token, rebasing the total supply in favor of long-term holders</a:t>
            </a:r>
            <a:r>
              <a:rPr lang="en-US" sz="3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Protocol owners should lock the rewards token into the bridge before starting the claiming period. The amount of rewards per reward-unit is calculated as: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TotalRewardsTokenLocked/TotalRewardsUnitsGenerated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31D58">
                <a:alpha val="100000"/>
              </a:srgbClr>
            </a:gs>
            <a:gs pos="50000">
              <a:srgbClr val="6A599F">
                <a:alpha val="100000"/>
              </a:srgbClr>
            </a:gs>
            <a:gs pos="100000">
              <a:srgbClr val="C6AFC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49825" y="4140755"/>
            <a:ext cx="7827340" cy="2005489"/>
            <a:chOff x="0" y="0"/>
            <a:chExt cx="10436454" cy="267398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52400"/>
              <a:ext cx="10436454" cy="167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500"/>
                </a:lnSpc>
                <a:spcBef>
                  <a:spcPct val="0"/>
                </a:spcBef>
              </a:pPr>
              <a:r>
                <a:rPr lang="en-US" b="true" sz="7500" u="none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Thank you!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051262"/>
              <a:ext cx="10436454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See you on the winners stage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115135">
            <a:off x="12033693" y="-1789377"/>
            <a:ext cx="8388782" cy="13865755"/>
          </a:xfrm>
          <a:custGeom>
            <a:avLst/>
            <a:gdLst/>
            <a:ahLst/>
            <a:cxnLst/>
            <a:rect r="r" b="b" t="t" l="l"/>
            <a:pathLst>
              <a:path h="13865755" w="8388782">
                <a:moveTo>
                  <a:pt x="0" y="0"/>
                </a:moveTo>
                <a:lnTo>
                  <a:pt x="8388782" y="0"/>
                </a:lnTo>
                <a:lnTo>
                  <a:pt x="8388782" y="13865754"/>
                </a:lnTo>
                <a:lnTo>
                  <a:pt x="0" y="13865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36747" y="450953"/>
            <a:ext cx="12416196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b="true" sz="750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Problems we are solving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561042"/>
            <a:ext cx="4692457" cy="6697258"/>
            <a:chOff x="0" y="0"/>
            <a:chExt cx="6256610" cy="892967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6256610" cy="8929677"/>
              <a:chOff x="0" y="0"/>
              <a:chExt cx="1235873" cy="1763887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35873" cy="1763887"/>
              </a:xfrm>
              <a:custGeom>
                <a:avLst/>
                <a:gdLst/>
                <a:ahLst/>
                <a:cxnLst/>
                <a:rect r="r" b="b" t="t" l="l"/>
                <a:pathLst>
                  <a:path h="1763887" w="1235873">
                    <a:moveTo>
                      <a:pt x="28048" y="0"/>
                    </a:moveTo>
                    <a:lnTo>
                      <a:pt x="1207826" y="0"/>
                    </a:lnTo>
                    <a:cubicBezTo>
                      <a:pt x="1215264" y="0"/>
                      <a:pt x="1222399" y="2955"/>
                      <a:pt x="1227658" y="8215"/>
                    </a:cubicBezTo>
                    <a:cubicBezTo>
                      <a:pt x="1232918" y="13475"/>
                      <a:pt x="1235873" y="20609"/>
                      <a:pt x="1235873" y="28048"/>
                    </a:cubicBezTo>
                    <a:lnTo>
                      <a:pt x="1235873" y="1735839"/>
                    </a:lnTo>
                    <a:cubicBezTo>
                      <a:pt x="1235873" y="1743278"/>
                      <a:pt x="1232918" y="1750412"/>
                      <a:pt x="1227658" y="1755672"/>
                    </a:cubicBezTo>
                    <a:cubicBezTo>
                      <a:pt x="1222399" y="1760932"/>
                      <a:pt x="1215264" y="1763887"/>
                      <a:pt x="1207826" y="1763887"/>
                    </a:cubicBezTo>
                    <a:lnTo>
                      <a:pt x="28048" y="1763887"/>
                    </a:lnTo>
                    <a:cubicBezTo>
                      <a:pt x="20609" y="1763887"/>
                      <a:pt x="13475" y="1760932"/>
                      <a:pt x="8215" y="1755672"/>
                    </a:cubicBezTo>
                    <a:cubicBezTo>
                      <a:pt x="2955" y="1750412"/>
                      <a:pt x="0" y="1743278"/>
                      <a:pt x="0" y="1735839"/>
                    </a:cubicBezTo>
                    <a:lnTo>
                      <a:pt x="0" y="28048"/>
                    </a:lnTo>
                    <a:cubicBezTo>
                      <a:pt x="0" y="20609"/>
                      <a:pt x="2955" y="13475"/>
                      <a:pt x="8215" y="8215"/>
                    </a:cubicBezTo>
                    <a:cubicBezTo>
                      <a:pt x="13475" y="2955"/>
                      <a:pt x="20609" y="0"/>
                      <a:pt x="2804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93939">
                      <a:alpha val="100000"/>
                    </a:srgbClr>
                  </a:gs>
                  <a:gs pos="50000">
                    <a:srgbClr val="202020">
                      <a:alpha val="100000"/>
                    </a:srgbClr>
                  </a:gs>
                  <a:gs pos="100000">
                    <a:srgbClr val="181819">
                      <a:alpha val="100000"/>
                    </a:srgbClr>
                  </a:gs>
                </a:gsLst>
                <a:lin ang="27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1235873" cy="18115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713871" y="607101"/>
              <a:ext cx="4765873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b="true" sz="2500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L2 Migration Challenges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70516" y="1924005"/>
              <a:ext cx="5316245" cy="46498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Many projects launched on Layer 1 (L1) aim to move to Layer 2 (L2) for improved user experience and additional features.</a:t>
              </a:r>
            </a:p>
            <a:p>
              <a:pPr algn="l">
                <a:lnSpc>
                  <a:spcPts val="3079"/>
                </a:lnSpc>
                <a:spcBef>
                  <a:spcPct val="0"/>
                </a:spcBef>
              </a:pPr>
            </a:p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One approach is complete migration, abandoning multi-chain operations.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797771" y="2561042"/>
            <a:ext cx="4692457" cy="6697258"/>
            <a:chOff x="0" y="0"/>
            <a:chExt cx="6256610" cy="892967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6256610" cy="8929677"/>
              <a:chOff x="0" y="0"/>
              <a:chExt cx="1235873" cy="176388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35873" cy="1763887"/>
              </a:xfrm>
              <a:custGeom>
                <a:avLst/>
                <a:gdLst/>
                <a:ahLst/>
                <a:cxnLst/>
                <a:rect r="r" b="b" t="t" l="l"/>
                <a:pathLst>
                  <a:path h="1763887" w="1235873">
                    <a:moveTo>
                      <a:pt x="28048" y="0"/>
                    </a:moveTo>
                    <a:lnTo>
                      <a:pt x="1207826" y="0"/>
                    </a:lnTo>
                    <a:cubicBezTo>
                      <a:pt x="1215264" y="0"/>
                      <a:pt x="1222399" y="2955"/>
                      <a:pt x="1227658" y="8215"/>
                    </a:cubicBezTo>
                    <a:cubicBezTo>
                      <a:pt x="1232918" y="13475"/>
                      <a:pt x="1235873" y="20609"/>
                      <a:pt x="1235873" y="28048"/>
                    </a:cubicBezTo>
                    <a:lnTo>
                      <a:pt x="1235873" y="1735839"/>
                    </a:lnTo>
                    <a:cubicBezTo>
                      <a:pt x="1235873" y="1743278"/>
                      <a:pt x="1232918" y="1750412"/>
                      <a:pt x="1227658" y="1755672"/>
                    </a:cubicBezTo>
                    <a:cubicBezTo>
                      <a:pt x="1222399" y="1760932"/>
                      <a:pt x="1215264" y="1763887"/>
                      <a:pt x="1207826" y="1763887"/>
                    </a:cubicBezTo>
                    <a:lnTo>
                      <a:pt x="28048" y="1763887"/>
                    </a:lnTo>
                    <a:cubicBezTo>
                      <a:pt x="20609" y="1763887"/>
                      <a:pt x="13475" y="1760932"/>
                      <a:pt x="8215" y="1755672"/>
                    </a:cubicBezTo>
                    <a:cubicBezTo>
                      <a:pt x="2955" y="1750412"/>
                      <a:pt x="0" y="1743278"/>
                      <a:pt x="0" y="1735839"/>
                    </a:cubicBezTo>
                    <a:lnTo>
                      <a:pt x="0" y="28048"/>
                    </a:lnTo>
                    <a:cubicBezTo>
                      <a:pt x="0" y="20609"/>
                      <a:pt x="2955" y="13475"/>
                      <a:pt x="8215" y="8215"/>
                    </a:cubicBezTo>
                    <a:cubicBezTo>
                      <a:pt x="13475" y="2955"/>
                      <a:pt x="20609" y="0"/>
                      <a:pt x="2804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93939">
                      <a:alpha val="100000"/>
                    </a:srgbClr>
                  </a:gs>
                  <a:gs pos="50000">
                    <a:srgbClr val="202020">
                      <a:alpha val="100000"/>
                    </a:srgbClr>
                  </a:gs>
                  <a:gs pos="100000">
                    <a:srgbClr val="181819">
                      <a:alpha val="100000"/>
                    </a:srgbClr>
                  </a:gs>
                </a:gsLst>
                <a:lin ang="27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1235873" cy="18115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470516" y="1924005"/>
              <a:ext cx="5316245" cy="41291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Migration currently requires projects to build their own solutions.</a:t>
              </a:r>
            </a:p>
            <a:p>
              <a:pPr algn="l">
                <a:lnSpc>
                  <a:spcPts val="3079"/>
                </a:lnSpc>
                <a:spcBef>
                  <a:spcPct val="0"/>
                </a:spcBef>
              </a:pPr>
            </a:p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</a:t>
              </a:r>
              <a:r>
                <a:rPr lang="en-US" sz="2199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his creates a fragmented and non-seamless experience for users.</a:t>
              </a:r>
            </a:p>
            <a:p>
              <a:pPr algn="l">
                <a:lnSpc>
                  <a:spcPts val="3079"/>
                </a:lnSpc>
                <a:spcBef>
                  <a:spcPct val="0"/>
                </a:spcBef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43736" y="315001"/>
              <a:ext cx="5706142" cy="114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b="true" sz="2500" strike="noStrike" u="none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No Standard Migration Mechanism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566843" y="2561042"/>
            <a:ext cx="4692457" cy="6697258"/>
            <a:chOff x="0" y="0"/>
            <a:chExt cx="6256610" cy="8929677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6256610" cy="8929677"/>
              <a:chOff x="0" y="0"/>
              <a:chExt cx="1235873" cy="1763887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235873" cy="1763887"/>
              </a:xfrm>
              <a:custGeom>
                <a:avLst/>
                <a:gdLst/>
                <a:ahLst/>
                <a:cxnLst/>
                <a:rect r="r" b="b" t="t" l="l"/>
                <a:pathLst>
                  <a:path h="1763887" w="1235873">
                    <a:moveTo>
                      <a:pt x="28048" y="0"/>
                    </a:moveTo>
                    <a:lnTo>
                      <a:pt x="1207826" y="0"/>
                    </a:lnTo>
                    <a:cubicBezTo>
                      <a:pt x="1215264" y="0"/>
                      <a:pt x="1222399" y="2955"/>
                      <a:pt x="1227658" y="8215"/>
                    </a:cubicBezTo>
                    <a:cubicBezTo>
                      <a:pt x="1232918" y="13475"/>
                      <a:pt x="1235873" y="20609"/>
                      <a:pt x="1235873" y="28048"/>
                    </a:cubicBezTo>
                    <a:lnTo>
                      <a:pt x="1235873" y="1735839"/>
                    </a:lnTo>
                    <a:cubicBezTo>
                      <a:pt x="1235873" y="1743278"/>
                      <a:pt x="1232918" y="1750412"/>
                      <a:pt x="1227658" y="1755672"/>
                    </a:cubicBezTo>
                    <a:cubicBezTo>
                      <a:pt x="1222399" y="1760932"/>
                      <a:pt x="1215264" y="1763887"/>
                      <a:pt x="1207826" y="1763887"/>
                    </a:cubicBezTo>
                    <a:lnTo>
                      <a:pt x="28048" y="1763887"/>
                    </a:lnTo>
                    <a:cubicBezTo>
                      <a:pt x="20609" y="1763887"/>
                      <a:pt x="13475" y="1760932"/>
                      <a:pt x="8215" y="1755672"/>
                    </a:cubicBezTo>
                    <a:cubicBezTo>
                      <a:pt x="2955" y="1750412"/>
                      <a:pt x="0" y="1743278"/>
                      <a:pt x="0" y="1735839"/>
                    </a:cubicBezTo>
                    <a:lnTo>
                      <a:pt x="0" y="28048"/>
                    </a:lnTo>
                    <a:cubicBezTo>
                      <a:pt x="0" y="20609"/>
                      <a:pt x="2955" y="13475"/>
                      <a:pt x="8215" y="8215"/>
                    </a:cubicBezTo>
                    <a:cubicBezTo>
                      <a:pt x="13475" y="2955"/>
                      <a:pt x="20609" y="0"/>
                      <a:pt x="2804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93939">
                      <a:alpha val="100000"/>
                    </a:srgbClr>
                  </a:gs>
                  <a:gs pos="50000">
                    <a:srgbClr val="202020">
                      <a:alpha val="100000"/>
                    </a:srgbClr>
                  </a:gs>
                  <a:gs pos="100000">
                    <a:srgbClr val="181819">
                      <a:alpha val="100000"/>
                    </a:srgbClr>
                  </a:gs>
                </a:gsLst>
                <a:lin ang="27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1235873" cy="18115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469848" y="1924005"/>
              <a:ext cx="5316245" cy="3608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Use</a:t>
              </a:r>
              <a:r>
                <a:rPr lang="en-US" sz="2199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rs often lack incentives to migrate.</a:t>
              </a:r>
            </a:p>
            <a:p>
              <a:pPr algn="l">
                <a:lnSpc>
                  <a:spcPts val="3079"/>
                </a:lnSpc>
                <a:spcBef>
                  <a:spcPct val="0"/>
                </a:spcBef>
              </a:pPr>
            </a:p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Instead, they may sell tokens on L1, disrupting the migration process.</a:t>
              </a:r>
            </a:p>
            <a:p>
              <a:pPr algn="l">
                <a:lnSpc>
                  <a:spcPts val="3079"/>
                </a:lnSpc>
                <a:spcBef>
                  <a:spcPct val="0"/>
                </a:spcBef>
              </a:pP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247517" y="607101"/>
              <a:ext cx="5706142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b="true" sz="2500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Lack </a:t>
              </a:r>
              <a:r>
                <a:rPr lang="en-US" b="true" sz="2500" strike="noStrike" u="none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of User Alignment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true" flipV="false" rot="0">
            <a:off x="9864697" y="7100941"/>
            <a:ext cx="8699696" cy="4221181"/>
          </a:xfrm>
          <a:custGeom>
            <a:avLst/>
            <a:gdLst/>
            <a:ahLst/>
            <a:cxnLst/>
            <a:rect r="r" b="b" t="t" l="l"/>
            <a:pathLst>
              <a:path h="4221181" w="8699696">
                <a:moveTo>
                  <a:pt x="8699696" y="0"/>
                </a:moveTo>
                <a:lnTo>
                  <a:pt x="0" y="0"/>
                </a:lnTo>
                <a:lnTo>
                  <a:pt x="0" y="4221181"/>
                </a:lnTo>
                <a:lnTo>
                  <a:pt x="8699696" y="4221181"/>
                </a:lnTo>
                <a:lnTo>
                  <a:pt x="869969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31D58">
                <a:alpha val="100000"/>
              </a:srgbClr>
            </a:gs>
            <a:gs pos="50000">
              <a:srgbClr val="6A599F">
                <a:alpha val="100000"/>
              </a:srgbClr>
            </a:gs>
            <a:gs pos="100000">
              <a:srgbClr val="C6AFC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395311"/>
            <a:ext cx="8115300" cy="3496379"/>
            <a:chOff x="0" y="0"/>
            <a:chExt cx="10820400" cy="466183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572689"/>
              <a:ext cx="10820400" cy="2089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— We have developed a universal trustless protocol that simplifies migration for any project, offering flexibility and ease of use.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152400"/>
              <a:ext cx="10820400" cy="167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500"/>
                </a:lnSpc>
                <a:spcBef>
                  <a:spcPct val="0"/>
                </a:spcBef>
              </a:pPr>
              <a:r>
                <a:rPr lang="en-US" b="true" sz="7500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Solution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855788" y="5433395"/>
            <a:ext cx="4857710" cy="3710076"/>
          </a:xfrm>
          <a:custGeom>
            <a:avLst/>
            <a:gdLst/>
            <a:ahLst/>
            <a:cxnLst/>
            <a:rect r="r" b="b" t="t" l="l"/>
            <a:pathLst>
              <a:path h="3710076" w="4857710">
                <a:moveTo>
                  <a:pt x="0" y="0"/>
                </a:moveTo>
                <a:lnTo>
                  <a:pt x="4857710" y="0"/>
                </a:lnTo>
                <a:lnTo>
                  <a:pt x="4857710" y="3710077"/>
                </a:lnTo>
                <a:lnTo>
                  <a:pt x="0" y="3710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816479" y="4152342"/>
            <a:ext cx="3468164" cy="2562106"/>
          </a:xfrm>
          <a:custGeom>
            <a:avLst/>
            <a:gdLst/>
            <a:ahLst/>
            <a:cxnLst/>
            <a:rect r="r" b="b" t="t" l="l"/>
            <a:pathLst>
              <a:path h="2562106" w="3468164">
                <a:moveTo>
                  <a:pt x="0" y="0"/>
                </a:moveTo>
                <a:lnTo>
                  <a:pt x="3468164" y="0"/>
                </a:lnTo>
                <a:lnTo>
                  <a:pt x="3468164" y="2562106"/>
                </a:lnTo>
                <a:lnTo>
                  <a:pt x="0" y="25621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true" flipV="false" rot="0">
            <a:off x="13861726" y="1028700"/>
            <a:ext cx="1753933" cy="1756128"/>
          </a:xfrm>
          <a:custGeom>
            <a:avLst/>
            <a:gdLst/>
            <a:ahLst/>
            <a:cxnLst/>
            <a:rect r="r" b="b" t="t" l="l"/>
            <a:pathLst>
              <a:path h="1756128" w="1753933">
                <a:moveTo>
                  <a:pt x="1753933" y="0"/>
                </a:moveTo>
                <a:lnTo>
                  <a:pt x="0" y="0"/>
                </a:lnTo>
                <a:lnTo>
                  <a:pt x="0" y="1756128"/>
                </a:lnTo>
                <a:lnTo>
                  <a:pt x="1753933" y="1756128"/>
                </a:lnTo>
                <a:lnTo>
                  <a:pt x="1753933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46302" y="-3468995"/>
            <a:ext cx="18819728" cy="18819728"/>
          </a:xfrm>
          <a:custGeom>
            <a:avLst/>
            <a:gdLst/>
            <a:ahLst/>
            <a:cxnLst/>
            <a:rect r="r" b="b" t="t" l="l"/>
            <a:pathLst>
              <a:path h="18819728" w="18819728">
                <a:moveTo>
                  <a:pt x="0" y="0"/>
                </a:moveTo>
                <a:lnTo>
                  <a:pt x="18819729" y="0"/>
                </a:lnTo>
                <a:lnTo>
                  <a:pt x="18819729" y="18819729"/>
                </a:lnTo>
                <a:lnTo>
                  <a:pt x="0" y="18819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91465" y="2051302"/>
            <a:ext cx="6403078" cy="6403078"/>
          </a:xfrm>
          <a:custGeom>
            <a:avLst/>
            <a:gdLst/>
            <a:ahLst/>
            <a:cxnLst/>
            <a:rect r="r" b="b" t="t" l="l"/>
            <a:pathLst>
              <a:path h="6403078" w="6403078">
                <a:moveTo>
                  <a:pt x="0" y="0"/>
                </a:moveTo>
                <a:lnTo>
                  <a:pt x="6403078" y="0"/>
                </a:lnTo>
                <a:lnTo>
                  <a:pt x="6403078" y="6403078"/>
                </a:lnTo>
                <a:lnTo>
                  <a:pt x="0" y="64030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0800000">
            <a:off x="6626530" y="5252841"/>
            <a:ext cx="4554680" cy="4114800"/>
            <a:chOff x="0" y="0"/>
            <a:chExt cx="89969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99690" cy="812800"/>
            </a:xfrm>
            <a:custGeom>
              <a:avLst/>
              <a:gdLst/>
              <a:ahLst/>
              <a:cxnLst/>
              <a:rect r="r" b="b" t="t" l="l"/>
              <a:pathLst>
                <a:path h="812800" w="899690">
                  <a:moveTo>
                    <a:pt x="81589" y="0"/>
                  </a:moveTo>
                  <a:lnTo>
                    <a:pt x="818101" y="0"/>
                  </a:lnTo>
                  <a:cubicBezTo>
                    <a:pt x="839740" y="0"/>
                    <a:pt x="860492" y="8596"/>
                    <a:pt x="875793" y="23897"/>
                  </a:cubicBezTo>
                  <a:cubicBezTo>
                    <a:pt x="891094" y="39198"/>
                    <a:pt x="899690" y="59950"/>
                    <a:pt x="899690" y="81589"/>
                  </a:cubicBezTo>
                  <a:lnTo>
                    <a:pt x="899690" y="731211"/>
                  </a:lnTo>
                  <a:cubicBezTo>
                    <a:pt x="899690" y="752850"/>
                    <a:pt x="891094" y="773602"/>
                    <a:pt x="875793" y="788903"/>
                  </a:cubicBezTo>
                  <a:cubicBezTo>
                    <a:pt x="860492" y="804204"/>
                    <a:pt x="839740" y="812800"/>
                    <a:pt x="818101" y="812800"/>
                  </a:cubicBezTo>
                  <a:lnTo>
                    <a:pt x="81589" y="812800"/>
                  </a:lnTo>
                  <a:cubicBezTo>
                    <a:pt x="59950" y="812800"/>
                    <a:pt x="39198" y="804204"/>
                    <a:pt x="23897" y="788903"/>
                  </a:cubicBezTo>
                  <a:cubicBezTo>
                    <a:pt x="8596" y="773602"/>
                    <a:pt x="0" y="752850"/>
                    <a:pt x="0" y="731211"/>
                  </a:cubicBezTo>
                  <a:lnTo>
                    <a:pt x="0" y="81589"/>
                  </a:lnTo>
                  <a:cubicBezTo>
                    <a:pt x="0" y="59950"/>
                    <a:pt x="8596" y="39198"/>
                    <a:pt x="23897" y="23897"/>
                  </a:cubicBezTo>
                  <a:cubicBezTo>
                    <a:pt x="39198" y="8596"/>
                    <a:pt x="59950" y="0"/>
                    <a:pt x="81589" y="0"/>
                  </a:cubicBezTo>
                  <a:close/>
                </a:path>
              </a:pathLst>
            </a:custGeom>
            <a:blipFill>
              <a:blip r:embed="rId6"/>
              <a:stretch>
                <a:fillRect l="-4192" t="0" r="-4192" b="-48017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2264489" y="1028700"/>
            <a:ext cx="4994811" cy="4114800"/>
            <a:chOff x="0" y="0"/>
            <a:chExt cx="98662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6629" cy="812800"/>
            </a:xfrm>
            <a:custGeom>
              <a:avLst/>
              <a:gdLst/>
              <a:ahLst/>
              <a:cxnLst/>
              <a:rect r="r" b="b" t="t" l="l"/>
              <a:pathLst>
                <a:path h="812800" w="986629">
                  <a:moveTo>
                    <a:pt x="74400" y="0"/>
                  </a:moveTo>
                  <a:lnTo>
                    <a:pt x="912230" y="0"/>
                  </a:lnTo>
                  <a:cubicBezTo>
                    <a:pt x="953319" y="0"/>
                    <a:pt x="986629" y="33310"/>
                    <a:pt x="986629" y="74400"/>
                  </a:cubicBezTo>
                  <a:lnTo>
                    <a:pt x="986629" y="738400"/>
                  </a:lnTo>
                  <a:cubicBezTo>
                    <a:pt x="986629" y="758132"/>
                    <a:pt x="978791" y="777056"/>
                    <a:pt x="964838" y="791009"/>
                  </a:cubicBezTo>
                  <a:cubicBezTo>
                    <a:pt x="950885" y="804961"/>
                    <a:pt x="931962" y="812800"/>
                    <a:pt x="912230" y="812800"/>
                  </a:cubicBezTo>
                  <a:lnTo>
                    <a:pt x="74400" y="812800"/>
                  </a:lnTo>
                  <a:cubicBezTo>
                    <a:pt x="54668" y="812800"/>
                    <a:pt x="35744" y="804961"/>
                    <a:pt x="21791" y="791009"/>
                  </a:cubicBezTo>
                  <a:cubicBezTo>
                    <a:pt x="7839" y="777056"/>
                    <a:pt x="0" y="758132"/>
                    <a:pt x="0" y="738400"/>
                  </a:cubicBezTo>
                  <a:lnTo>
                    <a:pt x="0" y="74400"/>
                  </a:lnTo>
                  <a:cubicBezTo>
                    <a:pt x="0" y="54668"/>
                    <a:pt x="7839" y="35744"/>
                    <a:pt x="21791" y="21791"/>
                  </a:cubicBezTo>
                  <a:cubicBezTo>
                    <a:pt x="35744" y="7839"/>
                    <a:pt x="54668" y="0"/>
                    <a:pt x="74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590" r="0" b="-49174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885825"/>
            <a:ext cx="5630562" cy="2583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60"/>
              </a:lnSpc>
              <a:spcBef>
                <a:spcPct val="0"/>
              </a:spcBef>
            </a:pPr>
            <a:r>
              <a:rPr lang="en-US" b="true" sz="740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Key Features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588741"/>
            <a:ext cx="66551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6626530" y="1028700"/>
            <a:ext cx="5529636" cy="4114800"/>
            <a:chOff x="0" y="0"/>
            <a:chExt cx="7372849" cy="548640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7372849" cy="5486400"/>
              <a:chOff x="0" y="0"/>
              <a:chExt cx="1456365" cy="108373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45636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1456365">
                    <a:moveTo>
                      <a:pt x="71404" y="0"/>
                    </a:moveTo>
                    <a:lnTo>
                      <a:pt x="1384961" y="0"/>
                    </a:lnTo>
                    <a:cubicBezTo>
                      <a:pt x="1424397" y="0"/>
                      <a:pt x="1456365" y="31969"/>
                      <a:pt x="1456365" y="71404"/>
                    </a:cubicBezTo>
                    <a:lnTo>
                      <a:pt x="1456365" y="1012329"/>
                    </a:lnTo>
                    <a:cubicBezTo>
                      <a:pt x="1456365" y="1051765"/>
                      <a:pt x="1424397" y="1083733"/>
                      <a:pt x="1384961" y="1083733"/>
                    </a:cubicBezTo>
                    <a:lnTo>
                      <a:pt x="71404" y="1083733"/>
                    </a:lnTo>
                    <a:cubicBezTo>
                      <a:pt x="31969" y="1083733"/>
                      <a:pt x="0" y="1051765"/>
                      <a:pt x="0" y="1012329"/>
                    </a:cubicBezTo>
                    <a:lnTo>
                      <a:pt x="0" y="71404"/>
                    </a:lnTo>
                    <a:cubicBezTo>
                      <a:pt x="0" y="31969"/>
                      <a:pt x="31969" y="0"/>
                      <a:pt x="71404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31D58">
                      <a:alpha val="100000"/>
                    </a:srgbClr>
                  </a:gs>
                  <a:gs pos="50000">
                    <a:srgbClr val="6A599F">
                      <a:alpha val="100000"/>
                    </a:srgbClr>
                  </a:gs>
                  <a:gs pos="100000">
                    <a:srgbClr val="A78BBF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1456365" cy="11313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668783" y="760204"/>
              <a:ext cx="6035283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  <a:spcBef>
                  <a:spcPct val="0"/>
                </a:spcBef>
              </a:pPr>
              <a:r>
                <a:rPr lang="en-US" b="true" sz="2800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Flexible Rewards Options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02277" y="1962022"/>
              <a:ext cx="6301789" cy="25670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84" indent="-237492" lvl="1">
                <a:lnSpc>
                  <a:spcPts val="308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200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Snapshot-based migration</a:t>
              </a:r>
              <a:r>
                <a:rPr lang="en-US" sz="2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: Seamless and precise.</a:t>
              </a:r>
            </a:p>
            <a:p>
              <a:pPr algn="l" marL="474984" indent="-237492" lvl="1">
                <a:lnSpc>
                  <a:spcPts val="308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200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Time-Averaged Balance migration</a:t>
              </a:r>
              <a:r>
                <a:rPr lang="en-US" sz="2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: Ensures fair and balanced transitions.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289961" y="5252841"/>
            <a:ext cx="5969339" cy="4114800"/>
            <a:chOff x="0" y="0"/>
            <a:chExt cx="7959119" cy="548640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7959119" cy="5486400"/>
              <a:chOff x="0" y="0"/>
              <a:chExt cx="1572172" cy="108373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572172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1572172">
                    <a:moveTo>
                      <a:pt x="66144" y="0"/>
                    </a:moveTo>
                    <a:lnTo>
                      <a:pt x="1506027" y="0"/>
                    </a:lnTo>
                    <a:cubicBezTo>
                      <a:pt x="1542558" y="0"/>
                      <a:pt x="1572172" y="29614"/>
                      <a:pt x="1572172" y="66144"/>
                    </a:cubicBezTo>
                    <a:lnTo>
                      <a:pt x="1572172" y="1017589"/>
                    </a:lnTo>
                    <a:cubicBezTo>
                      <a:pt x="1572172" y="1035132"/>
                      <a:pt x="1565203" y="1051956"/>
                      <a:pt x="1552798" y="1064360"/>
                    </a:cubicBezTo>
                    <a:cubicBezTo>
                      <a:pt x="1540394" y="1076765"/>
                      <a:pt x="1523570" y="1083733"/>
                      <a:pt x="1506027" y="1083733"/>
                    </a:cubicBezTo>
                    <a:lnTo>
                      <a:pt x="66144" y="1083733"/>
                    </a:lnTo>
                    <a:cubicBezTo>
                      <a:pt x="48602" y="1083733"/>
                      <a:pt x="31778" y="1076765"/>
                      <a:pt x="19373" y="1064360"/>
                    </a:cubicBezTo>
                    <a:cubicBezTo>
                      <a:pt x="6969" y="1051956"/>
                      <a:pt x="0" y="1035132"/>
                      <a:pt x="0" y="1017589"/>
                    </a:cubicBezTo>
                    <a:lnTo>
                      <a:pt x="0" y="66144"/>
                    </a:lnTo>
                    <a:cubicBezTo>
                      <a:pt x="0" y="48602"/>
                      <a:pt x="6969" y="31778"/>
                      <a:pt x="19373" y="19373"/>
                    </a:cubicBezTo>
                    <a:cubicBezTo>
                      <a:pt x="31778" y="6969"/>
                      <a:pt x="48602" y="0"/>
                      <a:pt x="66144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A78BBF">
                      <a:alpha val="100000"/>
                    </a:srgbClr>
                  </a:gs>
                  <a:gs pos="50000">
                    <a:srgbClr val="6A599F">
                      <a:alpha val="100000"/>
                    </a:srgbClr>
                  </a:gs>
                  <a:gs pos="100000">
                    <a:srgbClr val="231D58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1572172" cy="11313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507904" y="631721"/>
              <a:ext cx="7201160" cy="59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0"/>
                </a:lnSpc>
                <a:spcBef>
                  <a:spcPct val="0"/>
                </a:spcBef>
              </a:pPr>
              <a:r>
                <a:rPr lang="en-US" b="true" sz="2700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User Incentivization Strategies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95087" y="1578246"/>
              <a:ext cx="7385052" cy="30877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84" indent="-237492" lvl="1">
                <a:lnSpc>
                  <a:spcPts val="308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200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Time-based rewards</a:t>
              </a:r>
              <a:r>
                <a:rPr lang="en-US" sz="2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: Encourage users to act within specific timeframes.</a:t>
              </a:r>
            </a:p>
            <a:p>
              <a:pPr algn="l" marL="474984" indent="-237492" lvl="1">
                <a:lnSpc>
                  <a:spcPts val="308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200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Protocol loyalty bonuses</a:t>
              </a:r>
              <a:r>
                <a:rPr lang="en-US" sz="2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: Reward users for long-term commitment.</a:t>
              </a:r>
            </a:p>
            <a:p>
              <a:pPr algn="l" marL="474984" indent="-237492" lvl="1">
                <a:lnSpc>
                  <a:spcPts val="308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200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Early migration incentives:</a:t>
              </a:r>
              <a:r>
                <a:rPr lang="en-US" sz="2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Motivate early adopters with exclusive benefits.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553806" y="2269791"/>
            <a:ext cx="3153318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2F2865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Customizable Time Ranges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53806" y="3422015"/>
            <a:ext cx="4127787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2F2865"/>
                </a:solidFill>
                <a:latin typeface="IBM Plex Sans"/>
                <a:ea typeface="IBM Plex Sans"/>
                <a:cs typeface="IBM Plex Sans"/>
                <a:sym typeface="IBM Plex Sans"/>
              </a:rPr>
              <a:t>Tailor the timing of snapshots to fit project-specific needs.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31D58">
                <a:alpha val="100000"/>
              </a:srgbClr>
            </a:gs>
            <a:gs pos="50000">
              <a:srgbClr val="6A599F">
                <a:alpha val="100000"/>
              </a:srgbClr>
            </a:gs>
            <a:gs pos="100000">
              <a:srgbClr val="C6AFC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34006" y="4419600"/>
            <a:ext cx="1262667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b="true" sz="750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How Did We Achieve This?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800468" y="-4343120"/>
            <a:ext cx="5053257" cy="9146166"/>
          </a:xfrm>
          <a:custGeom>
            <a:avLst/>
            <a:gdLst/>
            <a:ahLst/>
            <a:cxnLst/>
            <a:rect r="r" b="b" t="t" l="l"/>
            <a:pathLst>
              <a:path h="9146166" w="5053257">
                <a:moveTo>
                  <a:pt x="0" y="0"/>
                </a:moveTo>
                <a:lnTo>
                  <a:pt x="5053257" y="0"/>
                </a:lnTo>
                <a:lnTo>
                  <a:pt x="5053257" y="9146166"/>
                </a:lnTo>
                <a:lnTo>
                  <a:pt x="0" y="9146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8449188">
            <a:off x="-2270859" y="4066273"/>
            <a:ext cx="5053257" cy="9146166"/>
          </a:xfrm>
          <a:custGeom>
            <a:avLst/>
            <a:gdLst/>
            <a:ahLst/>
            <a:cxnLst/>
            <a:rect r="r" b="b" t="t" l="l"/>
            <a:pathLst>
              <a:path h="9146166" w="5053257">
                <a:moveTo>
                  <a:pt x="0" y="0"/>
                </a:moveTo>
                <a:lnTo>
                  <a:pt x="5053257" y="0"/>
                </a:lnTo>
                <a:lnTo>
                  <a:pt x="5053257" y="9146166"/>
                </a:lnTo>
                <a:lnTo>
                  <a:pt x="0" y="9146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22368" y="2345563"/>
            <a:ext cx="4243263" cy="5536738"/>
          </a:xfrm>
          <a:custGeom>
            <a:avLst/>
            <a:gdLst/>
            <a:ahLst/>
            <a:cxnLst/>
            <a:rect r="r" b="b" t="t" l="l"/>
            <a:pathLst>
              <a:path h="5536738" w="4243263">
                <a:moveTo>
                  <a:pt x="0" y="0"/>
                </a:moveTo>
                <a:lnTo>
                  <a:pt x="4243264" y="0"/>
                </a:lnTo>
                <a:lnTo>
                  <a:pt x="4243264" y="5536738"/>
                </a:lnTo>
                <a:lnTo>
                  <a:pt x="0" y="5536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92196" y="1298533"/>
            <a:ext cx="5619324" cy="7689935"/>
            <a:chOff x="0" y="0"/>
            <a:chExt cx="7492432" cy="1025324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492432" cy="10253246"/>
              <a:chOff x="0" y="0"/>
              <a:chExt cx="1479987" cy="202533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479987" cy="2025333"/>
              </a:xfrm>
              <a:custGeom>
                <a:avLst/>
                <a:gdLst/>
                <a:ahLst/>
                <a:cxnLst/>
                <a:rect r="r" b="b" t="t" l="l"/>
                <a:pathLst>
                  <a:path h="2025333" w="1479987">
                    <a:moveTo>
                      <a:pt x="23421" y="0"/>
                    </a:moveTo>
                    <a:lnTo>
                      <a:pt x="1456565" y="0"/>
                    </a:lnTo>
                    <a:cubicBezTo>
                      <a:pt x="1462777" y="0"/>
                      <a:pt x="1468734" y="2468"/>
                      <a:pt x="1473127" y="6860"/>
                    </a:cubicBezTo>
                    <a:cubicBezTo>
                      <a:pt x="1477519" y="11252"/>
                      <a:pt x="1479987" y="17210"/>
                      <a:pt x="1479987" y="23421"/>
                    </a:cubicBezTo>
                    <a:lnTo>
                      <a:pt x="1479987" y="2001911"/>
                    </a:lnTo>
                    <a:cubicBezTo>
                      <a:pt x="1479987" y="2008123"/>
                      <a:pt x="1477519" y="2014080"/>
                      <a:pt x="1473127" y="2018473"/>
                    </a:cubicBezTo>
                    <a:cubicBezTo>
                      <a:pt x="1468734" y="2022865"/>
                      <a:pt x="1462777" y="2025333"/>
                      <a:pt x="1456565" y="2025333"/>
                    </a:cubicBezTo>
                    <a:lnTo>
                      <a:pt x="23421" y="2025333"/>
                    </a:lnTo>
                    <a:cubicBezTo>
                      <a:pt x="17210" y="2025333"/>
                      <a:pt x="11252" y="2022865"/>
                      <a:pt x="6860" y="2018473"/>
                    </a:cubicBezTo>
                    <a:cubicBezTo>
                      <a:pt x="2468" y="2014080"/>
                      <a:pt x="0" y="2008123"/>
                      <a:pt x="0" y="2001911"/>
                    </a:cubicBezTo>
                    <a:lnTo>
                      <a:pt x="0" y="23421"/>
                    </a:lnTo>
                    <a:cubicBezTo>
                      <a:pt x="0" y="17210"/>
                      <a:pt x="2468" y="11252"/>
                      <a:pt x="6860" y="6860"/>
                    </a:cubicBezTo>
                    <a:cubicBezTo>
                      <a:pt x="11252" y="2468"/>
                      <a:pt x="17210" y="0"/>
                      <a:pt x="23421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93939">
                      <a:alpha val="100000"/>
                    </a:srgbClr>
                  </a:gs>
                  <a:gs pos="50000">
                    <a:srgbClr val="202020">
                      <a:alpha val="100000"/>
                    </a:srgbClr>
                  </a:gs>
                  <a:gs pos="100000">
                    <a:srgbClr val="181819">
                      <a:alpha val="100000"/>
                    </a:srgbClr>
                  </a:gs>
                </a:gsLst>
                <a:lin ang="27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1479987" cy="2072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786353" y="3748319"/>
              <a:ext cx="5645894" cy="14569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vLayer’s Time Travel Technology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93177" y="5703776"/>
              <a:ext cx="6706079" cy="10839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Enables ret</a:t>
              </a:r>
              <a:r>
                <a:rPr lang="en-US" sz="2400" u="none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rieval of historical data, particularly user balances.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393177" y="7303521"/>
              <a:ext cx="6706079" cy="2201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Eliminates centralization risks (e.g., relayers) by leveraging: zk-Proof Soundness and Completeness: Secured through zkEVM.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1986664" y="284293"/>
              <a:ext cx="3036504" cy="3254026"/>
            </a:xfrm>
            <a:custGeom>
              <a:avLst/>
              <a:gdLst/>
              <a:ahLst/>
              <a:cxnLst/>
              <a:rect r="r" b="b" t="t" l="l"/>
              <a:pathLst>
                <a:path h="3254026" w="3036504">
                  <a:moveTo>
                    <a:pt x="0" y="0"/>
                  </a:moveTo>
                  <a:lnTo>
                    <a:pt x="3036504" y="0"/>
                  </a:lnTo>
                  <a:lnTo>
                    <a:pt x="3036504" y="3254026"/>
                  </a:lnTo>
                  <a:lnTo>
                    <a:pt x="0" y="3254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65138" r="-218847" b="-58011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953662" y="1298533"/>
            <a:ext cx="5619324" cy="7689935"/>
            <a:chOff x="0" y="0"/>
            <a:chExt cx="7492432" cy="1025324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7492432" cy="10253246"/>
              <a:chOff x="0" y="0"/>
              <a:chExt cx="1479987" cy="2025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479987" cy="2025333"/>
              </a:xfrm>
              <a:custGeom>
                <a:avLst/>
                <a:gdLst/>
                <a:ahLst/>
                <a:cxnLst/>
                <a:rect r="r" b="b" t="t" l="l"/>
                <a:pathLst>
                  <a:path h="2025333" w="1479987">
                    <a:moveTo>
                      <a:pt x="23421" y="0"/>
                    </a:moveTo>
                    <a:lnTo>
                      <a:pt x="1456565" y="0"/>
                    </a:lnTo>
                    <a:cubicBezTo>
                      <a:pt x="1462777" y="0"/>
                      <a:pt x="1468734" y="2468"/>
                      <a:pt x="1473127" y="6860"/>
                    </a:cubicBezTo>
                    <a:cubicBezTo>
                      <a:pt x="1477519" y="11252"/>
                      <a:pt x="1479987" y="17210"/>
                      <a:pt x="1479987" y="23421"/>
                    </a:cubicBezTo>
                    <a:lnTo>
                      <a:pt x="1479987" y="2001911"/>
                    </a:lnTo>
                    <a:cubicBezTo>
                      <a:pt x="1479987" y="2008123"/>
                      <a:pt x="1477519" y="2014080"/>
                      <a:pt x="1473127" y="2018473"/>
                    </a:cubicBezTo>
                    <a:cubicBezTo>
                      <a:pt x="1468734" y="2022865"/>
                      <a:pt x="1462777" y="2025333"/>
                      <a:pt x="1456565" y="2025333"/>
                    </a:cubicBezTo>
                    <a:lnTo>
                      <a:pt x="23421" y="2025333"/>
                    </a:lnTo>
                    <a:cubicBezTo>
                      <a:pt x="17210" y="2025333"/>
                      <a:pt x="11252" y="2022865"/>
                      <a:pt x="6860" y="2018473"/>
                    </a:cubicBezTo>
                    <a:cubicBezTo>
                      <a:pt x="2468" y="2014080"/>
                      <a:pt x="0" y="2008123"/>
                      <a:pt x="0" y="2001911"/>
                    </a:cubicBezTo>
                    <a:lnTo>
                      <a:pt x="0" y="23421"/>
                    </a:lnTo>
                    <a:cubicBezTo>
                      <a:pt x="0" y="17210"/>
                      <a:pt x="2468" y="11252"/>
                      <a:pt x="6860" y="6860"/>
                    </a:cubicBezTo>
                    <a:cubicBezTo>
                      <a:pt x="11252" y="2468"/>
                      <a:pt x="17210" y="0"/>
                      <a:pt x="23421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93939">
                      <a:alpha val="100000"/>
                    </a:srgbClr>
                  </a:gs>
                  <a:gs pos="50000">
                    <a:srgbClr val="202020">
                      <a:alpha val="100000"/>
                    </a:srgbClr>
                  </a:gs>
                  <a:gs pos="100000">
                    <a:srgbClr val="181819">
                      <a:alpha val="100000"/>
                    </a:srgbClr>
                  </a:gs>
                </a:gsLst>
                <a:lin ang="27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1479987" cy="2072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608251" y="5896481"/>
              <a:ext cx="6275929" cy="16427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</a:t>
              </a:r>
              <a:r>
                <a:rPr lang="en-US" sz="2400" u="none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rovides direct access to L1 storage for verifying that users have locked tokens on L1.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2434341" y="489144"/>
              <a:ext cx="2623751" cy="2976319"/>
            </a:xfrm>
            <a:custGeom>
              <a:avLst/>
              <a:gdLst/>
              <a:ahLst/>
              <a:cxnLst/>
              <a:rect r="r" b="b" t="t" l="l"/>
              <a:pathLst>
                <a:path h="2976319" w="2623751">
                  <a:moveTo>
                    <a:pt x="0" y="0"/>
                  </a:moveTo>
                  <a:lnTo>
                    <a:pt x="2623750" y="0"/>
                  </a:lnTo>
                  <a:lnTo>
                    <a:pt x="2623750" y="2976320"/>
                  </a:lnTo>
                  <a:lnTo>
                    <a:pt x="0" y="2976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7191" t="-35539" r="-274644" b="-36813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817133" y="3858556"/>
              <a:ext cx="5858166" cy="1377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Scroll’s Innovative L1SLOAD Precompile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334338" y="1298533"/>
            <a:ext cx="5619324" cy="7689935"/>
            <a:chOff x="0" y="0"/>
            <a:chExt cx="7492432" cy="10253246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7492432" cy="10253246"/>
              <a:chOff x="0" y="0"/>
              <a:chExt cx="1479987" cy="2025333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479987" cy="2025333"/>
              </a:xfrm>
              <a:custGeom>
                <a:avLst/>
                <a:gdLst/>
                <a:ahLst/>
                <a:cxnLst/>
                <a:rect r="r" b="b" t="t" l="l"/>
                <a:pathLst>
                  <a:path h="2025333" w="1479987">
                    <a:moveTo>
                      <a:pt x="23421" y="0"/>
                    </a:moveTo>
                    <a:lnTo>
                      <a:pt x="1456565" y="0"/>
                    </a:lnTo>
                    <a:cubicBezTo>
                      <a:pt x="1462777" y="0"/>
                      <a:pt x="1468734" y="2468"/>
                      <a:pt x="1473127" y="6860"/>
                    </a:cubicBezTo>
                    <a:cubicBezTo>
                      <a:pt x="1477519" y="11252"/>
                      <a:pt x="1479987" y="17210"/>
                      <a:pt x="1479987" y="23421"/>
                    </a:cubicBezTo>
                    <a:lnTo>
                      <a:pt x="1479987" y="2001911"/>
                    </a:lnTo>
                    <a:cubicBezTo>
                      <a:pt x="1479987" y="2008123"/>
                      <a:pt x="1477519" y="2014080"/>
                      <a:pt x="1473127" y="2018473"/>
                    </a:cubicBezTo>
                    <a:cubicBezTo>
                      <a:pt x="1468734" y="2022865"/>
                      <a:pt x="1462777" y="2025333"/>
                      <a:pt x="1456565" y="2025333"/>
                    </a:cubicBezTo>
                    <a:lnTo>
                      <a:pt x="23421" y="2025333"/>
                    </a:lnTo>
                    <a:cubicBezTo>
                      <a:pt x="17210" y="2025333"/>
                      <a:pt x="11252" y="2022865"/>
                      <a:pt x="6860" y="2018473"/>
                    </a:cubicBezTo>
                    <a:cubicBezTo>
                      <a:pt x="2468" y="2014080"/>
                      <a:pt x="0" y="2008123"/>
                      <a:pt x="0" y="2001911"/>
                    </a:cubicBezTo>
                    <a:lnTo>
                      <a:pt x="0" y="23421"/>
                    </a:lnTo>
                    <a:cubicBezTo>
                      <a:pt x="0" y="17210"/>
                      <a:pt x="2468" y="11252"/>
                      <a:pt x="6860" y="6860"/>
                    </a:cubicBezTo>
                    <a:cubicBezTo>
                      <a:pt x="11252" y="2468"/>
                      <a:pt x="17210" y="0"/>
                      <a:pt x="23421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93939">
                      <a:alpha val="100000"/>
                    </a:srgbClr>
                  </a:gs>
                  <a:gs pos="50000">
                    <a:srgbClr val="202020">
                      <a:alpha val="100000"/>
                    </a:srgbClr>
                  </a:gs>
                  <a:gs pos="100000">
                    <a:srgbClr val="181819">
                      <a:alpha val="100000"/>
                    </a:srgbClr>
                  </a:gs>
                </a:gsLst>
                <a:lin ang="27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47625"/>
                <a:ext cx="1479987" cy="2072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786353" y="3373669"/>
              <a:ext cx="5645894" cy="22062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Cross-chain integration using CCIP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393177" y="5896481"/>
              <a:ext cx="6706079" cy="2201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Decentralized interoperability solution for migrated token exposure to the broad DeFi ecosystem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0">
              <a:off x="2762152" y="886469"/>
              <a:ext cx="1968128" cy="2245789"/>
            </a:xfrm>
            <a:custGeom>
              <a:avLst/>
              <a:gdLst/>
              <a:ahLst/>
              <a:cxnLst/>
              <a:rect r="r" b="b" t="t" l="l"/>
              <a:pathLst>
                <a:path h="2245789" w="1968128">
                  <a:moveTo>
                    <a:pt x="0" y="0"/>
                  </a:moveTo>
                  <a:lnTo>
                    <a:pt x="1968128" y="0"/>
                  </a:lnTo>
                  <a:lnTo>
                    <a:pt x="1968128" y="2245789"/>
                  </a:lnTo>
                  <a:lnTo>
                    <a:pt x="0" y="2245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31D58">
                <a:alpha val="100000"/>
              </a:srgbClr>
            </a:gs>
            <a:gs pos="50000">
              <a:srgbClr val="6A599F">
                <a:alpha val="100000"/>
              </a:srgbClr>
            </a:gs>
            <a:gs pos="100000">
              <a:srgbClr val="A78BB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9079" y="5152753"/>
            <a:ext cx="9419184" cy="262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b="true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Dive deeper </a:t>
            </a:r>
          </a:p>
          <a:p>
            <a:pPr algn="l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b="true" sz="750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into solution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139840">
            <a:off x="16392489" y="2279645"/>
            <a:ext cx="2644743" cy="1953804"/>
          </a:xfrm>
          <a:custGeom>
            <a:avLst/>
            <a:gdLst/>
            <a:ahLst/>
            <a:cxnLst/>
            <a:rect r="r" b="b" t="t" l="l"/>
            <a:pathLst>
              <a:path h="1953804" w="2644743">
                <a:moveTo>
                  <a:pt x="0" y="0"/>
                </a:moveTo>
                <a:lnTo>
                  <a:pt x="2644743" y="0"/>
                </a:lnTo>
                <a:lnTo>
                  <a:pt x="2644743" y="1953804"/>
                </a:lnTo>
                <a:lnTo>
                  <a:pt x="0" y="1953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290747" y="8601400"/>
            <a:ext cx="2260364" cy="2315354"/>
          </a:xfrm>
          <a:custGeom>
            <a:avLst/>
            <a:gdLst/>
            <a:ahLst/>
            <a:cxnLst/>
            <a:rect r="r" b="b" t="t" l="l"/>
            <a:pathLst>
              <a:path h="2315354" w="2260364">
                <a:moveTo>
                  <a:pt x="0" y="0"/>
                </a:moveTo>
                <a:lnTo>
                  <a:pt x="2260364" y="0"/>
                </a:lnTo>
                <a:lnTo>
                  <a:pt x="2260364" y="2315353"/>
                </a:lnTo>
                <a:lnTo>
                  <a:pt x="0" y="2315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32289" y="-611574"/>
            <a:ext cx="2543323" cy="1942463"/>
          </a:xfrm>
          <a:custGeom>
            <a:avLst/>
            <a:gdLst/>
            <a:ahLst/>
            <a:cxnLst/>
            <a:rect r="r" b="b" t="t" l="l"/>
            <a:pathLst>
              <a:path h="1942463" w="2543323">
                <a:moveTo>
                  <a:pt x="0" y="0"/>
                </a:moveTo>
                <a:lnTo>
                  <a:pt x="2543324" y="0"/>
                </a:lnTo>
                <a:lnTo>
                  <a:pt x="2543324" y="1942463"/>
                </a:lnTo>
                <a:lnTo>
                  <a:pt x="0" y="1942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950130">
            <a:off x="16022005" y="6100560"/>
            <a:ext cx="3815329" cy="5776691"/>
          </a:xfrm>
          <a:custGeom>
            <a:avLst/>
            <a:gdLst/>
            <a:ahLst/>
            <a:cxnLst/>
            <a:rect r="r" b="b" t="t" l="l"/>
            <a:pathLst>
              <a:path h="5776691" w="3815329">
                <a:moveTo>
                  <a:pt x="3815329" y="0"/>
                </a:moveTo>
                <a:lnTo>
                  <a:pt x="0" y="0"/>
                </a:lnTo>
                <a:lnTo>
                  <a:pt x="0" y="5776692"/>
                </a:lnTo>
                <a:lnTo>
                  <a:pt x="3815329" y="5776692"/>
                </a:lnTo>
                <a:lnTo>
                  <a:pt x="381532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3576315" y="6547550"/>
            <a:ext cx="0" cy="73166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" id="4"/>
          <p:cNvSpPr/>
          <p:nvPr/>
        </p:nvSpPr>
        <p:spPr>
          <a:xfrm>
            <a:off x="5179708" y="1842369"/>
            <a:ext cx="0" cy="73166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>
            <a:off x="5179708" y="4030831"/>
            <a:ext cx="0" cy="73166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>
            <a:off x="5179708" y="6738329"/>
            <a:ext cx="0" cy="73166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" id="7"/>
          <p:cNvGrpSpPr/>
          <p:nvPr/>
        </p:nvGrpSpPr>
        <p:grpSpPr>
          <a:xfrm rot="0">
            <a:off x="12237351" y="2903803"/>
            <a:ext cx="2677928" cy="1048948"/>
            <a:chOff x="0" y="0"/>
            <a:chExt cx="705298" cy="2762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5298" cy="276266"/>
            </a:xfrm>
            <a:custGeom>
              <a:avLst/>
              <a:gdLst/>
              <a:ahLst/>
              <a:cxnLst/>
              <a:rect r="r" b="b" t="t" l="l"/>
              <a:pathLst>
                <a:path h="276266" w="705298">
                  <a:moveTo>
                    <a:pt x="66493" y="0"/>
                  </a:moveTo>
                  <a:lnTo>
                    <a:pt x="638805" y="0"/>
                  </a:lnTo>
                  <a:cubicBezTo>
                    <a:pt x="675528" y="0"/>
                    <a:pt x="705298" y="29770"/>
                    <a:pt x="705298" y="66493"/>
                  </a:cubicBezTo>
                  <a:lnTo>
                    <a:pt x="705298" y="209773"/>
                  </a:lnTo>
                  <a:cubicBezTo>
                    <a:pt x="705298" y="246496"/>
                    <a:pt x="675528" y="276266"/>
                    <a:pt x="638805" y="276266"/>
                  </a:cubicBezTo>
                  <a:lnTo>
                    <a:pt x="66493" y="276266"/>
                  </a:lnTo>
                  <a:cubicBezTo>
                    <a:pt x="29770" y="276266"/>
                    <a:pt x="0" y="246496"/>
                    <a:pt x="0" y="209773"/>
                  </a:cubicBezTo>
                  <a:lnTo>
                    <a:pt x="0" y="66493"/>
                  </a:lnTo>
                  <a:cubicBezTo>
                    <a:pt x="0" y="29770"/>
                    <a:pt x="29770" y="0"/>
                    <a:pt x="66493" y="0"/>
                  </a:cubicBezTo>
                  <a:close/>
                </a:path>
              </a:pathLst>
            </a:custGeom>
            <a:solidFill>
              <a:srgbClr val="6A599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705298" cy="323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Locks L1 tokens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389607" y="2812163"/>
            <a:ext cx="3580202" cy="1048948"/>
            <a:chOff x="0" y="0"/>
            <a:chExt cx="942934" cy="2762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42934" cy="276266"/>
            </a:xfrm>
            <a:custGeom>
              <a:avLst/>
              <a:gdLst/>
              <a:ahLst/>
              <a:cxnLst/>
              <a:rect r="r" b="b" t="t" l="l"/>
              <a:pathLst>
                <a:path h="276266" w="942934">
                  <a:moveTo>
                    <a:pt x="49736" y="0"/>
                  </a:moveTo>
                  <a:lnTo>
                    <a:pt x="893198" y="0"/>
                  </a:lnTo>
                  <a:cubicBezTo>
                    <a:pt x="906389" y="0"/>
                    <a:pt x="919039" y="5240"/>
                    <a:pt x="928367" y="14567"/>
                  </a:cubicBezTo>
                  <a:cubicBezTo>
                    <a:pt x="937694" y="23895"/>
                    <a:pt x="942934" y="36545"/>
                    <a:pt x="942934" y="49736"/>
                  </a:cubicBezTo>
                  <a:lnTo>
                    <a:pt x="942934" y="226530"/>
                  </a:lnTo>
                  <a:cubicBezTo>
                    <a:pt x="942934" y="239721"/>
                    <a:pt x="937694" y="252371"/>
                    <a:pt x="928367" y="261699"/>
                  </a:cubicBezTo>
                  <a:cubicBezTo>
                    <a:pt x="919039" y="271026"/>
                    <a:pt x="906389" y="276266"/>
                    <a:pt x="893198" y="276266"/>
                  </a:cubicBezTo>
                  <a:lnTo>
                    <a:pt x="49736" y="276266"/>
                  </a:lnTo>
                  <a:cubicBezTo>
                    <a:pt x="36545" y="276266"/>
                    <a:pt x="23895" y="271026"/>
                    <a:pt x="14567" y="261699"/>
                  </a:cubicBezTo>
                  <a:cubicBezTo>
                    <a:pt x="5240" y="252371"/>
                    <a:pt x="0" y="239721"/>
                    <a:pt x="0" y="226530"/>
                  </a:cubicBezTo>
                  <a:lnTo>
                    <a:pt x="0" y="49736"/>
                  </a:lnTo>
                  <a:cubicBezTo>
                    <a:pt x="0" y="36545"/>
                    <a:pt x="5240" y="23895"/>
                    <a:pt x="14567" y="14567"/>
                  </a:cubicBezTo>
                  <a:cubicBezTo>
                    <a:pt x="23895" y="5240"/>
                    <a:pt x="36545" y="0"/>
                    <a:pt x="49736" y="0"/>
                  </a:cubicBezTo>
                  <a:close/>
                </a:path>
              </a:pathLst>
            </a:custGeom>
            <a:solidFill>
              <a:srgbClr val="6A599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942934" cy="323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Deploys L2-native token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574370" y="5000625"/>
            <a:ext cx="5210676" cy="1546925"/>
            <a:chOff x="0" y="0"/>
            <a:chExt cx="1372359" cy="40742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2359" cy="407421"/>
            </a:xfrm>
            <a:custGeom>
              <a:avLst/>
              <a:gdLst/>
              <a:ahLst/>
              <a:cxnLst/>
              <a:rect r="r" b="b" t="t" l="l"/>
              <a:pathLst>
                <a:path h="407421" w="1372359">
                  <a:moveTo>
                    <a:pt x="34173" y="0"/>
                  </a:moveTo>
                  <a:lnTo>
                    <a:pt x="1338186" y="0"/>
                  </a:lnTo>
                  <a:cubicBezTo>
                    <a:pt x="1357059" y="0"/>
                    <a:pt x="1372359" y="15300"/>
                    <a:pt x="1372359" y="34173"/>
                  </a:cubicBezTo>
                  <a:lnTo>
                    <a:pt x="1372359" y="373248"/>
                  </a:lnTo>
                  <a:cubicBezTo>
                    <a:pt x="1372359" y="392121"/>
                    <a:pt x="1357059" y="407421"/>
                    <a:pt x="1338186" y="407421"/>
                  </a:cubicBezTo>
                  <a:lnTo>
                    <a:pt x="34173" y="407421"/>
                  </a:lnTo>
                  <a:cubicBezTo>
                    <a:pt x="15300" y="407421"/>
                    <a:pt x="0" y="392121"/>
                    <a:pt x="0" y="373248"/>
                  </a:cubicBezTo>
                  <a:lnTo>
                    <a:pt x="0" y="34173"/>
                  </a:lnTo>
                  <a:cubicBezTo>
                    <a:pt x="0" y="15300"/>
                    <a:pt x="15300" y="0"/>
                    <a:pt x="34173" y="0"/>
                  </a:cubicBezTo>
                  <a:close/>
                </a:path>
              </a:pathLst>
            </a:custGeom>
            <a:solidFill>
              <a:srgbClr val="302A6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372359" cy="4550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Calls </a:t>
              </a:r>
              <a:r>
                <a:rPr lang="en-US" sz="2300" b="true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Migratooor deployer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(deploys migrator infrastructure with chosen parametrization)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95450" y="7660777"/>
            <a:ext cx="6968516" cy="1597523"/>
            <a:chOff x="0" y="0"/>
            <a:chExt cx="1835329" cy="42074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35329" cy="420747"/>
            </a:xfrm>
            <a:custGeom>
              <a:avLst/>
              <a:gdLst/>
              <a:ahLst/>
              <a:cxnLst/>
              <a:rect r="r" b="b" t="t" l="l"/>
              <a:pathLst>
                <a:path h="420747" w="1835329">
                  <a:moveTo>
                    <a:pt x="25553" y="0"/>
                  </a:moveTo>
                  <a:lnTo>
                    <a:pt x="1809777" y="0"/>
                  </a:lnTo>
                  <a:cubicBezTo>
                    <a:pt x="1823889" y="0"/>
                    <a:pt x="1835329" y="11440"/>
                    <a:pt x="1835329" y="25553"/>
                  </a:cubicBezTo>
                  <a:lnTo>
                    <a:pt x="1835329" y="395194"/>
                  </a:lnTo>
                  <a:cubicBezTo>
                    <a:pt x="1835329" y="409306"/>
                    <a:pt x="1823889" y="420747"/>
                    <a:pt x="1809777" y="420747"/>
                  </a:cubicBezTo>
                  <a:lnTo>
                    <a:pt x="25553" y="420747"/>
                  </a:lnTo>
                  <a:cubicBezTo>
                    <a:pt x="11440" y="420747"/>
                    <a:pt x="0" y="409306"/>
                    <a:pt x="0" y="395194"/>
                  </a:cubicBezTo>
                  <a:lnTo>
                    <a:pt x="0" y="25553"/>
                  </a:lnTo>
                  <a:cubicBezTo>
                    <a:pt x="0" y="11440"/>
                    <a:pt x="11440" y="0"/>
                    <a:pt x="25553" y="0"/>
                  </a:cubicBezTo>
                  <a:close/>
                </a:path>
              </a:pathLst>
            </a:custGeom>
            <a:solidFill>
              <a:srgbClr val="0F104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835329" cy="468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Escrows tokens for users rewards in Migratooor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027411" y="7660777"/>
            <a:ext cx="5097807" cy="1523057"/>
            <a:chOff x="0" y="0"/>
            <a:chExt cx="1342632" cy="40113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42632" cy="401134"/>
            </a:xfrm>
            <a:custGeom>
              <a:avLst/>
              <a:gdLst/>
              <a:ahLst/>
              <a:cxnLst/>
              <a:rect r="r" b="b" t="t" l="l"/>
              <a:pathLst>
                <a:path h="401134" w="1342632">
                  <a:moveTo>
                    <a:pt x="34930" y="0"/>
                  </a:moveTo>
                  <a:lnTo>
                    <a:pt x="1307703" y="0"/>
                  </a:lnTo>
                  <a:cubicBezTo>
                    <a:pt x="1326994" y="0"/>
                    <a:pt x="1342632" y="15638"/>
                    <a:pt x="1342632" y="34930"/>
                  </a:cubicBezTo>
                  <a:lnTo>
                    <a:pt x="1342632" y="366205"/>
                  </a:lnTo>
                  <a:cubicBezTo>
                    <a:pt x="1342632" y="375469"/>
                    <a:pt x="1338952" y="384353"/>
                    <a:pt x="1332402" y="390904"/>
                  </a:cubicBezTo>
                  <a:cubicBezTo>
                    <a:pt x="1325851" y="397454"/>
                    <a:pt x="1316967" y="401134"/>
                    <a:pt x="1307703" y="401134"/>
                  </a:cubicBezTo>
                  <a:lnTo>
                    <a:pt x="34930" y="401134"/>
                  </a:lnTo>
                  <a:cubicBezTo>
                    <a:pt x="15638" y="401134"/>
                    <a:pt x="0" y="385496"/>
                    <a:pt x="0" y="366205"/>
                  </a:cubicBezTo>
                  <a:lnTo>
                    <a:pt x="0" y="34930"/>
                  </a:lnTo>
                  <a:cubicBezTo>
                    <a:pt x="0" y="15638"/>
                    <a:pt x="15638" y="0"/>
                    <a:pt x="34930" y="0"/>
                  </a:cubicBezTo>
                  <a:close/>
                </a:path>
              </a:pathLst>
            </a:custGeom>
            <a:solidFill>
              <a:srgbClr val="0F104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342632" cy="4487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Uses Proof to Claim Tokens with Potential Bonuses on </a:t>
              </a:r>
              <a:r>
                <a:rPr lang="en-US" b="true" sz="2300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Scroll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750536" y="5143500"/>
            <a:ext cx="3651558" cy="1210873"/>
            <a:chOff x="0" y="0"/>
            <a:chExt cx="961727" cy="31891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61727" cy="318913"/>
            </a:xfrm>
            <a:custGeom>
              <a:avLst/>
              <a:gdLst/>
              <a:ahLst/>
              <a:cxnLst/>
              <a:rect r="r" b="b" t="t" l="l"/>
              <a:pathLst>
                <a:path h="318913" w="961727">
                  <a:moveTo>
                    <a:pt x="48764" y="0"/>
                  </a:moveTo>
                  <a:lnTo>
                    <a:pt x="912963" y="0"/>
                  </a:lnTo>
                  <a:cubicBezTo>
                    <a:pt x="939895" y="0"/>
                    <a:pt x="961727" y="21832"/>
                    <a:pt x="961727" y="48764"/>
                  </a:cubicBezTo>
                  <a:lnTo>
                    <a:pt x="961727" y="270149"/>
                  </a:lnTo>
                  <a:cubicBezTo>
                    <a:pt x="961727" y="283082"/>
                    <a:pt x="956590" y="295485"/>
                    <a:pt x="947445" y="304630"/>
                  </a:cubicBezTo>
                  <a:cubicBezTo>
                    <a:pt x="938300" y="313775"/>
                    <a:pt x="925896" y="318913"/>
                    <a:pt x="912963" y="318913"/>
                  </a:cubicBezTo>
                  <a:lnTo>
                    <a:pt x="48764" y="318913"/>
                  </a:lnTo>
                  <a:cubicBezTo>
                    <a:pt x="21832" y="318913"/>
                    <a:pt x="0" y="297081"/>
                    <a:pt x="0" y="270149"/>
                  </a:cubicBezTo>
                  <a:lnTo>
                    <a:pt x="0" y="48764"/>
                  </a:lnTo>
                  <a:cubicBezTo>
                    <a:pt x="0" y="35831"/>
                    <a:pt x="5138" y="23428"/>
                    <a:pt x="14283" y="14283"/>
                  </a:cubicBezTo>
                  <a:cubicBezTo>
                    <a:pt x="23428" y="5138"/>
                    <a:pt x="35831" y="0"/>
                    <a:pt x="48764" y="0"/>
                  </a:cubicBezTo>
                  <a:close/>
                </a:path>
              </a:pathLst>
            </a:custGeom>
            <a:solidFill>
              <a:srgbClr val="302A63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961727" cy="366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Generates zk-Proof of average balance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4210130" y="840797"/>
            <a:ext cx="193915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 spc="13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Project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880208" y="840797"/>
            <a:ext cx="139221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 spc="306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User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6339363">
            <a:off x="-886996" y="-268127"/>
            <a:ext cx="3127643" cy="3056048"/>
          </a:xfrm>
          <a:custGeom>
            <a:avLst/>
            <a:gdLst/>
            <a:ahLst/>
            <a:cxnLst/>
            <a:rect r="r" b="b" t="t" l="l"/>
            <a:pathLst>
              <a:path h="3056048" w="3127643">
                <a:moveTo>
                  <a:pt x="0" y="0"/>
                </a:moveTo>
                <a:lnTo>
                  <a:pt x="3127643" y="0"/>
                </a:lnTo>
                <a:lnTo>
                  <a:pt x="3127643" y="3056048"/>
                </a:lnTo>
                <a:lnTo>
                  <a:pt x="0" y="3056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6622"/>
            </a:stretch>
          </a:blipFill>
        </p:spPr>
      </p:sp>
      <p:sp>
        <p:nvSpPr>
          <p:cNvPr name="AutoShape 28" id="28"/>
          <p:cNvSpPr/>
          <p:nvPr/>
        </p:nvSpPr>
        <p:spPr>
          <a:xfrm>
            <a:off x="13576315" y="1994769"/>
            <a:ext cx="0" cy="73166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>
            <a:off x="13576315" y="4183231"/>
            <a:ext cx="0" cy="73166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76300"/>
            <a:ext cx="585888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b="true" sz="750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Features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391912" y="1092330"/>
            <a:ext cx="3192010" cy="2226942"/>
            <a:chOff x="0" y="0"/>
            <a:chExt cx="4256013" cy="296925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041539"/>
              <a:ext cx="4256013" cy="1927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86"/>
                </a:lnSpc>
                <a:spcBef>
                  <a:spcPct val="0"/>
                </a:spcBef>
              </a:pPr>
              <a:r>
                <a:rPr lang="en-US" sz="2775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Community Goods Infrastructural Protocol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1794" cy="611029"/>
            </a:xfrm>
            <a:custGeom>
              <a:avLst/>
              <a:gdLst/>
              <a:ahLst/>
              <a:cxnLst/>
              <a:rect r="r" b="b" t="t" l="l"/>
              <a:pathLst>
                <a:path h="611029" w="611794">
                  <a:moveTo>
                    <a:pt x="0" y="0"/>
                  </a:moveTo>
                  <a:lnTo>
                    <a:pt x="611794" y="0"/>
                  </a:lnTo>
                  <a:lnTo>
                    <a:pt x="611794" y="611029"/>
                  </a:lnTo>
                  <a:lnTo>
                    <a:pt x="0" y="611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9391912" y="3815082"/>
            <a:ext cx="3192010" cy="1733418"/>
            <a:chOff x="0" y="0"/>
            <a:chExt cx="4256013" cy="231122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041539"/>
              <a:ext cx="4256013" cy="1269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86"/>
                </a:lnSpc>
                <a:spcBef>
                  <a:spcPct val="0"/>
                </a:spcBef>
              </a:pPr>
              <a:r>
                <a:rPr lang="en-US" sz="2775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Incentive mechanism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11794" cy="611029"/>
            </a:xfrm>
            <a:custGeom>
              <a:avLst/>
              <a:gdLst/>
              <a:ahLst/>
              <a:cxnLst/>
              <a:rect r="r" b="b" t="t" l="l"/>
              <a:pathLst>
                <a:path h="611029" w="611794">
                  <a:moveTo>
                    <a:pt x="0" y="0"/>
                  </a:moveTo>
                  <a:lnTo>
                    <a:pt x="611794" y="0"/>
                  </a:lnTo>
                  <a:lnTo>
                    <a:pt x="611794" y="611029"/>
                  </a:lnTo>
                  <a:lnTo>
                    <a:pt x="0" y="611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9391912" y="6537834"/>
            <a:ext cx="3192010" cy="1733418"/>
            <a:chOff x="0" y="0"/>
            <a:chExt cx="4256013" cy="231122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041539"/>
              <a:ext cx="4256013" cy="1269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86"/>
                </a:lnSpc>
                <a:spcBef>
                  <a:spcPct val="0"/>
                </a:spcBef>
              </a:pPr>
              <a:r>
                <a:rPr lang="en-US" sz="2775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Scroll Tech-stack advantages!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1794" cy="611029"/>
            </a:xfrm>
            <a:custGeom>
              <a:avLst/>
              <a:gdLst/>
              <a:ahLst/>
              <a:cxnLst/>
              <a:rect r="r" b="b" t="t" l="l"/>
              <a:pathLst>
                <a:path h="611029" w="611794">
                  <a:moveTo>
                    <a:pt x="0" y="0"/>
                  </a:moveTo>
                  <a:lnTo>
                    <a:pt x="611794" y="0"/>
                  </a:lnTo>
                  <a:lnTo>
                    <a:pt x="611794" y="611029"/>
                  </a:lnTo>
                  <a:lnTo>
                    <a:pt x="0" y="611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3305290" y="1092330"/>
            <a:ext cx="3954010" cy="1733418"/>
            <a:chOff x="0" y="0"/>
            <a:chExt cx="5272013" cy="231122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041539"/>
              <a:ext cx="5272013" cy="1269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86"/>
                </a:lnSpc>
                <a:spcBef>
                  <a:spcPct val="0"/>
                </a:spcBef>
              </a:pPr>
              <a:r>
                <a:rPr lang="en-US" sz="2775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Seamless UX for protocol and users</a:t>
              </a:r>
              <a:r>
                <a:rPr lang="en-US" sz="2775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1794" cy="611029"/>
            </a:xfrm>
            <a:custGeom>
              <a:avLst/>
              <a:gdLst/>
              <a:ahLst/>
              <a:cxnLst/>
              <a:rect r="r" b="b" t="t" l="l"/>
              <a:pathLst>
                <a:path h="611029" w="611794">
                  <a:moveTo>
                    <a:pt x="0" y="0"/>
                  </a:moveTo>
                  <a:lnTo>
                    <a:pt x="611794" y="0"/>
                  </a:lnTo>
                  <a:lnTo>
                    <a:pt x="611794" y="611029"/>
                  </a:lnTo>
                  <a:lnTo>
                    <a:pt x="0" y="611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3305290" y="3815082"/>
            <a:ext cx="3815009" cy="1733418"/>
            <a:chOff x="0" y="0"/>
            <a:chExt cx="5086678" cy="231122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041539"/>
              <a:ext cx="5086678" cy="1269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86"/>
                </a:lnSpc>
              </a:pPr>
              <a:r>
                <a:rPr lang="en-US" sz="2775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Secured protocol by </a:t>
              </a:r>
            </a:p>
            <a:p>
              <a:pPr algn="l" marL="0" indent="0" lvl="0">
                <a:lnSpc>
                  <a:spcPts val="3886"/>
                </a:lnSpc>
                <a:spcBef>
                  <a:spcPct val="0"/>
                </a:spcBef>
              </a:pPr>
              <a:r>
                <a:rPr lang="en-US" sz="2775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ZK proofs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794" cy="611029"/>
            </a:xfrm>
            <a:custGeom>
              <a:avLst/>
              <a:gdLst/>
              <a:ahLst/>
              <a:cxnLst/>
              <a:rect r="r" b="b" t="t" l="l"/>
              <a:pathLst>
                <a:path h="611029" w="611794">
                  <a:moveTo>
                    <a:pt x="0" y="0"/>
                  </a:moveTo>
                  <a:lnTo>
                    <a:pt x="611794" y="0"/>
                  </a:lnTo>
                  <a:lnTo>
                    <a:pt x="611794" y="611029"/>
                  </a:lnTo>
                  <a:lnTo>
                    <a:pt x="0" y="611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3305290" y="6537834"/>
            <a:ext cx="4137249" cy="2226942"/>
            <a:chOff x="0" y="0"/>
            <a:chExt cx="5516332" cy="2969255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1041539"/>
              <a:ext cx="5516332" cy="1927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86"/>
                </a:lnSpc>
                <a:spcBef>
                  <a:spcPct val="0"/>
                </a:spcBef>
              </a:pPr>
              <a:r>
                <a:rPr lang="en-US" sz="2775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Out of the box inter-chain L2-native token thanks to CCIP integration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1794" cy="611029"/>
            </a:xfrm>
            <a:custGeom>
              <a:avLst/>
              <a:gdLst/>
              <a:ahLst/>
              <a:cxnLst/>
              <a:rect r="r" b="b" t="t" l="l"/>
              <a:pathLst>
                <a:path h="611029" w="611794">
                  <a:moveTo>
                    <a:pt x="0" y="0"/>
                  </a:moveTo>
                  <a:lnTo>
                    <a:pt x="611794" y="0"/>
                  </a:lnTo>
                  <a:lnTo>
                    <a:pt x="611794" y="611029"/>
                  </a:lnTo>
                  <a:lnTo>
                    <a:pt x="0" y="611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DAGWqzlhl7Y</dc:identifier>
  <dcterms:modified xsi:type="dcterms:W3CDTF">2011-08-01T06:04:30Z</dcterms:modified>
  <cp:revision>1</cp:revision>
  <dc:title>Presentation v1</dc:title>
</cp:coreProperties>
</file>